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88" r:id="rId2"/>
    <p:sldId id="512" r:id="rId3"/>
    <p:sldId id="513" r:id="rId4"/>
    <p:sldId id="514" r:id="rId5"/>
    <p:sldId id="515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516" r:id="rId16"/>
    <p:sldId id="517" r:id="rId17"/>
    <p:sldId id="500" r:id="rId18"/>
    <p:sldId id="501" r:id="rId19"/>
    <p:sldId id="483" r:id="rId20"/>
    <p:sldId id="473" r:id="rId21"/>
    <p:sldId id="381" r:id="rId22"/>
    <p:sldId id="511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10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50021"/>
    <a:srgbClr val="008000"/>
    <a:srgbClr val="FF0066"/>
    <a:srgbClr val="FFDEC9"/>
    <a:srgbClr val="CCFF66"/>
    <a:srgbClr val="CCFF99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 autoAdjust="0"/>
  </p:normalViewPr>
  <p:slideViewPr>
    <p:cSldViewPr>
      <p:cViewPr varScale="1">
        <p:scale>
          <a:sx n="88" d="100"/>
          <a:sy n="88" d="100"/>
        </p:scale>
        <p:origin x="16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339C46C-51F3-4490-A135-E86B4E7ED485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6373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5599B28-0ADC-4F19-B151-114BB014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9956D9-030E-415E-99E3-C2B540CDF6F2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206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B85202-8C66-49CE-967D-A65A4F222659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4587AA-A6AE-4A09-A600-B394EC71E2EF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29CD25EB-ED53-4E07-806E-C4A4BC47E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5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404813"/>
            <a:ext cx="2114550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04813"/>
            <a:ext cx="6192838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3" y="44624"/>
            <a:ext cx="8957722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630410"/>
            <a:ext cx="8956040" cy="61109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9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9906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9906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5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58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990600"/>
            <a:ext cx="84582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2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04813"/>
            <a:ext cx="8459788" cy="585787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FF0066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15913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3333FF"/>
        </a:buClr>
        <a:buFont typeface="Symbol" pitchFamily="18" charset="2"/>
        <a:buChar char="·"/>
        <a:defRPr sz="2600">
          <a:solidFill>
            <a:schemeClr val="tx1"/>
          </a:solidFill>
          <a:latin typeface="+mn-lt"/>
        </a:defRPr>
      </a:lvl2pPr>
      <a:lvl3pPr marL="952500" indent="-2667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009900"/>
        </a:buClr>
        <a:buChar char="•"/>
        <a:defRPr sz="2500">
          <a:solidFill>
            <a:schemeClr val="tx1"/>
          </a:solidFill>
          <a:latin typeface="+mn-lt"/>
        </a:defRPr>
      </a:lvl3pPr>
      <a:lvl4pPr marL="12827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6002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0574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5146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29718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4290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2"/>
          <p:cNvSpPr txBox="1">
            <a:spLocks noChangeArrowheads="1"/>
          </p:cNvSpPr>
          <p:nvPr/>
        </p:nvSpPr>
        <p:spPr bwMode="auto">
          <a:xfrm>
            <a:off x="106363" y="58738"/>
            <a:ext cx="8963025" cy="14255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tIns="36000"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sz="3600" b="1" dirty="0">
                <a:latin typeface="Arial Narrow" pitchFamily="34" charset="0"/>
              </a:rPr>
              <a:t>Statistical Analysis and Data Interpretation</a:t>
            </a:r>
            <a:br>
              <a:rPr lang="en-GB" sz="3600" b="1" dirty="0">
                <a:latin typeface="Arial Narrow" pitchFamily="34" charset="0"/>
              </a:rPr>
            </a:br>
            <a:r>
              <a:rPr lang="en-GB" sz="2800" dirty="0">
                <a:latin typeface="Arial Narrow" pitchFamily="34" charset="0"/>
              </a:rPr>
              <a:t>What is significant for the athlete, the statistician and team doctor?</a:t>
            </a:r>
            <a:endParaRPr lang="en-US" sz="2800" i="1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2050" y="623888"/>
            <a:ext cx="1479550" cy="625475"/>
            <a:chOff x="1162050" y="623888"/>
            <a:chExt cx="1479550" cy="625475"/>
          </a:xfrm>
        </p:grpSpPr>
        <p:sp>
          <p:nvSpPr>
            <p:cNvPr id="3075" name="TextBox 5"/>
            <p:cNvSpPr txBox="1">
              <a:spLocks noChangeArrowheads="1"/>
            </p:cNvSpPr>
            <p:nvPr/>
          </p:nvSpPr>
          <p:spPr bwMode="auto">
            <a:xfrm>
              <a:off x="1162050" y="623888"/>
              <a:ext cx="14795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500" b="1" dirty="0">
                  <a:solidFill>
                    <a:srgbClr val="FF0066"/>
                  </a:solidFill>
                  <a:latin typeface="Comic Sans MS" pitchFamily="66" charset="0"/>
                </a:rPr>
                <a:t>important</a:t>
              </a:r>
            </a:p>
          </p:txBody>
        </p:sp>
        <p:sp>
          <p:nvSpPr>
            <p:cNvPr id="3076" name="Freeform 6"/>
            <p:cNvSpPr>
              <a:spLocks/>
            </p:cNvSpPr>
            <p:nvPr/>
          </p:nvSpPr>
          <p:spPr bwMode="auto">
            <a:xfrm>
              <a:off x="1295400" y="1127125"/>
              <a:ext cx="1228725" cy="122238"/>
            </a:xfrm>
            <a:custGeom>
              <a:avLst/>
              <a:gdLst>
                <a:gd name="T0" fmla="*/ 0 w 1229360"/>
                <a:gd name="T1" fmla="*/ 121920 h 121920"/>
                <a:gd name="T2" fmla="*/ 619760 w 1229360"/>
                <a:gd name="T3" fmla="*/ 20320 h 121920"/>
                <a:gd name="T4" fmla="*/ 1229360 w 1229360"/>
                <a:gd name="T5" fmla="*/ 0 h 121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9360" h="121920">
                  <a:moveTo>
                    <a:pt x="0" y="121920"/>
                  </a:moveTo>
                  <a:cubicBezTo>
                    <a:pt x="169333" y="50800"/>
                    <a:pt x="414867" y="40640"/>
                    <a:pt x="619760" y="20320"/>
                  </a:cubicBezTo>
                  <a:cubicBezTo>
                    <a:pt x="824653" y="0"/>
                    <a:pt x="999066" y="10160"/>
                    <a:pt x="1229360" y="0"/>
                  </a:cubicBezTo>
                </a:path>
              </a:pathLst>
            </a:custGeom>
            <a:noFill/>
            <a:ln w="38100" cap="flat" cmpd="sng" algn="ctr">
              <a:solidFill>
                <a:srgbClr val="FF0066">
                  <a:alpha val="6196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2442866"/>
            <a:ext cx="8964613" cy="43406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4000"/>
              </a:lnSpc>
              <a:buFont typeface="Symbol" pitchFamily="18" charset="2"/>
              <a:buNone/>
            </a:pPr>
            <a:r>
              <a:rPr lang="en-US" b="1" dirty="0" smtClean="0"/>
              <a:t>What is a Statistic?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/>
              <a:t>Simple, effect, and inferential statistics.</a:t>
            </a:r>
          </a:p>
          <a:p>
            <a:pPr eaLnBrk="1" hangingPunct="1">
              <a:lnSpc>
                <a:spcPct val="94000"/>
              </a:lnSpc>
              <a:buFont typeface="Symbol" pitchFamily="18" charset="2"/>
              <a:buNone/>
            </a:pPr>
            <a:r>
              <a:rPr lang="en-US" b="1" dirty="0" smtClean="0"/>
              <a:t>Making Inferences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/>
              <a:t>Sampling variation; true effects; confidence limits; p values; magnitude-based inference; individual differences.</a:t>
            </a:r>
          </a:p>
          <a:p>
            <a:pPr eaLnBrk="1" hangingPunct="1">
              <a:lnSpc>
                <a:spcPct val="94000"/>
              </a:lnSpc>
              <a:buFont typeface="Symbol" pitchFamily="18" charset="2"/>
              <a:buNone/>
            </a:pPr>
            <a:r>
              <a:rPr lang="en-US" b="1" dirty="0" smtClean="0"/>
              <a:t>Important Magnitudes of Effects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/>
              <a:t>Means; correlations; slopes or gradients; proportions or risks; odds; hazards; counts.</a:t>
            </a:r>
          </a:p>
          <a:p>
            <a:pPr eaLnBrk="1" hangingPunct="1">
              <a:lnSpc>
                <a:spcPct val="94000"/>
              </a:lnSpc>
              <a:buFont typeface="Symbol" pitchFamily="18" charset="2"/>
              <a:buNone/>
            </a:pPr>
            <a:r>
              <a:rPr lang="en-US" b="1" dirty="0" smtClean="0"/>
              <a:t>Monitoring Individual Athletes</a:t>
            </a:r>
          </a:p>
          <a:p>
            <a:pPr eaLnBrk="1" hangingPunct="1">
              <a:lnSpc>
                <a:spcPct val="94000"/>
              </a:lnSpc>
            </a:pPr>
            <a:r>
              <a:rPr lang="en-US" dirty="0" smtClean="0"/>
              <a:t>Subjective and objective assessments.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" y="1435636"/>
            <a:ext cx="8970328" cy="1008112"/>
          </a:xfrm>
        </p:spPr>
        <p:txBody>
          <a:bodyPr tIns="72000" anchor="t"/>
          <a:lstStyle/>
          <a:p>
            <a:r>
              <a:rPr lang="en-US" dirty="0" smtClean="0"/>
              <a:t>Will Hopkins  </a:t>
            </a:r>
            <a:r>
              <a:rPr lang="en-US" b="0" dirty="0" smtClean="0"/>
              <a:t>willthekiwi@gmail.com  sportsci.org/will</a:t>
            </a:r>
            <a:br>
              <a:rPr lang="en-US" b="0" dirty="0" smtClean="0"/>
            </a:br>
            <a:r>
              <a:rPr lang="en-US" b="0" dirty="0" smtClean="0"/>
              <a:t>Victoria University, Melbourne, Australia</a:t>
            </a: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 bwMode="auto">
          <a:xfrm>
            <a:off x="2651667" y="873024"/>
            <a:ext cx="6192688" cy="438869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anchor="ctr" anchorCtr="0"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sz="2800" dirty="0" smtClean="0">
                <a:latin typeface="Arial Narrow" pitchFamily="34" charset="0"/>
              </a:rPr>
              <a:t>in health, exercise and sport research?</a:t>
            </a:r>
            <a:endParaRPr lang="en-US" sz="2800" i="1" dirty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5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nimBg="1" autoUpdateAnimBg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0"/>
            <a:ext cx="8912225" cy="6769100"/>
          </a:xfrm>
        </p:spPr>
        <p:txBody>
          <a:bodyPr/>
          <a:lstStyle/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This approach eliminates statistical significance.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only issue is what level to make the confidence interval.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To be careful about avoiding harm, you can make a conservative 99% confidence interval on the harm side.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And to use effects only when there is a reasonable chance of benefit. you can make a 50% interval on the benefit side.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But that's hard to understand. Consider this equivalent approach…</a:t>
            </a:r>
          </a:p>
          <a:p>
            <a:pPr marL="271463" indent="-271463">
              <a:lnSpc>
                <a:spcPct val="94000"/>
              </a:lnSpc>
            </a:pPr>
            <a:r>
              <a:rPr lang="en-US" dirty="0" smtClean="0"/>
              <a:t>Inferences with </a:t>
            </a:r>
            <a:r>
              <a:rPr lang="en-US" b="1" dirty="0" smtClean="0">
                <a:solidFill>
                  <a:srgbClr val="0000FF"/>
                </a:solidFill>
              </a:rPr>
              <a:t>probabilities of benefit and harm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uncertainty in an effect can be expressed as chances that the true effect is beneficial and the risk that it is actually harmful.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You would use an effect with a </a:t>
            </a:r>
            <a:r>
              <a:rPr lang="en-US" dirty="0" smtClean="0">
                <a:solidFill>
                  <a:srgbClr val="0000FF"/>
                </a:solidFill>
              </a:rPr>
              <a:t>reasonable chance of benefit</a:t>
            </a:r>
            <a:r>
              <a:rPr lang="en-US" dirty="0" smtClean="0"/>
              <a:t>, if it has a sufficiently </a:t>
            </a:r>
            <a:r>
              <a:rPr lang="en-US" dirty="0" smtClean="0">
                <a:solidFill>
                  <a:srgbClr val="0000FF"/>
                </a:solidFill>
              </a:rPr>
              <a:t>low risk of harm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 have opted for </a:t>
            </a:r>
            <a:r>
              <a:rPr lang="en-US" i="1" dirty="0" smtClean="0"/>
              <a:t>possibly beneficial</a:t>
            </a:r>
            <a:r>
              <a:rPr lang="en-US" dirty="0" smtClean="0"/>
              <a:t> (&gt;25% chance of benefit) and </a:t>
            </a:r>
            <a:r>
              <a:rPr lang="en-US" i="1" dirty="0" smtClean="0"/>
              <a:t>most unlikely harmful</a:t>
            </a:r>
            <a:r>
              <a:rPr lang="en-US" dirty="0" smtClean="0"/>
              <a:t> (&lt;0.5% chance of harm).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An effect with &gt;25% chance of benefit and &gt;0.5% risk of harm is therefore unclear.  You would like to use it, but you dare not. 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Everything else is either clearly useful or clearly not worth using.</a:t>
            </a:r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421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22225"/>
            <a:ext cx="8912225" cy="6811963"/>
          </a:xfrm>
        </p:spPr>
        <p:txBody>
          <a:bodyPr/>
          <a:lstStyle/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If the chance of benefit is high (e.g., 80%), you could accept a higher risk of harm (e.g., 5%).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I have formalized this </a:t>
            </a:r>
            <a:r>
              <a:rPr lang="en-US" dirty="0" smtClean="0">
                <a:solidFill>
                  <a:srgbClr val="0000FF"/>
                </a:solidFill>
              </a:rPr>
              <a:t>less conservative approach</a:t>
            </a:r>
            <a:r>
              <a:rPr lang="en-US" dirty="0" smtClean="0"/>
              <a:t> by using a threshold odds ratio of 66 (odds of benefit to odds of harm).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When an effect has no obvious benefit or harm (e.g., a comparison of males and females), the inference is only about whether the effect could be </a:t>
            </a:r>
            <a:r>
              <a:rPr lang="en-US" dirty="0">
                <a:solidFill>
                  <a:srgbClr val="0000FF"/>
                </a:solidFill>
              </a:rPr>
              <a:t>substantially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positive</a:t>
            </a:r>
            <a:r>
              <a:rPr lang="en-US" dirty="0" smtClean="0"/>
              <a:t> or </a:t>
            </a:r>
            <a:r>
              <a:rPr lang="en-US" dirty="0">
                <a:solidFill>
                  <a:srgbClr val="0000FF"/>
                </a:solidFill>
              </a:rPr>
              <a:t>negative</a:t>
            </a:r>
            <a:r>
              <a:rPr lang="en-US" dirty="0" smtClean="0"/>
              <a:t>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For such </a:t>
            </a:r>
            <a:r>
              <a:rPr lang="en-US" dirty="0" smtClean="0">
                <a:solidFill>
                  <a:srgbClr val="0000FF"/>
                </a:solidFill>
              </a:rPr>
              <a:t>non-clinical inferences</a:t>
            </a:r>
            <a:r>
              <a:rPr lang="en-US" dirty="0" smtClean="0"/>
              <a:t>, use a symmetrical confidence interval, usually 90% or 99%, to decide whether the effect is clear.</a:t>
            </a:r>
          </a:p>
          <a:p>
            <a:pPr marL="881063" lvl="2" indent="-271463">
              <a:lnSpc>
                <a:spcPct val="92000"/>
              </a:lnSpc>
            </a:pPr>
            <a:r>
              <a:rPr lang="en-US" dirty="0" smtClean="0"/>
              <a:t>Equivalently, one of the chances of being substantially positive or negative has to be &lt;5% for the effect to be clear ("a clear non-clinical effect can't be substantially positive </a:t>
            </a:r>
            <a:r>
              <a:rPr lang="en-US" i="1" dirty="0" smtClean="0"/>
              <a:t>and</a:t>
            </a:r>
            <a:r>
              <a:rPr lang="en-US" dirty="0" smtClean="0"/>
              <a:t> negative").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Ways to report inferences for clear effects: </a:t>
            </a:r>
            <a:r>
              <a:rPr lang="en-US" i="1" dirty="0" smtClean="0"/>
              <a:t>possibly small benefit, likely moderately harmful, a large difference (clear at 99% level), a trivial-moderate increase</a:t>
            </a:r>
            <a:r>
              <a:rPr lang="en-US" dirty="0" smtClean="0"/>
              <a:t> [the lower and upper confidence limits]…</a:t>
            </a:r>
          </a:p>
          <a:p>
            <a:pPr marL="588963" lvl="1" indent="-271463">
              <a:lnSpc>
                <a:spcPct val="90000"/>
              </a:lnSpc>
            </a:pPr>
            <a:r>
              <a:rPr lang="en-US" dirty="0" smtClean="0"/>
              <a:t>In summary, make such </a:t>
            </a:r>
            <a:r>
              <a:rPr lang="en-US" b="1" dirty="0" smtClean="0">
                <a:solidFill>
                  <a:srgbClr val="0000FF"/>
                </a:solidFill>
              </a:rPr>
              <a:t>magnitude-based inferences</a:t>
            </a:r>
            <a:r>
              <a:rPr lang="en-US" dirty="0" smtClean="0"/>
              <a:t> by showing confidence limits and interpreting the uncertainty in a (clinically) relevant way readers can understand. </a:t>
            </a:r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826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22224"/>
            <a:ext cx="8912225" cy="6778625"/>
          </a:xfrm>
        </p:spPr>
        <p:txBody>
          <a:bodyPr/>
          <a:lstStyle/>
          <a:p>
            <a:pPr marL="271463" indent="-271463">
              <a:lnSpc>
                <a:spcPct val="96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caution</a:t>
            </a:r>
            <a:r>
              <a:rPr lang="en-US" dirty="0" smtClean="0"/>
              <a:t> about making an inference…</a:t>
            </a:r>
          </a:p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Whatever method you use, the inference is about </a:t>
            </a:r>
            <a:r>
              <a:rPr lang="en-US" dirty="0" smtClean="0">
                <a:solidFill>
                  <a:srgbClr val="0000FF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one and only mean effect</a:t>
            </a:r>
            <a:r>
              <a:rPr lang="en-US" dirty="0" smtClean="0"/>
              <a:t> in the population.</a:t>
            </a:r>
          </a:p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The confidence interval represents the uncertainty in the true effect, not a range of </a:t>
            </a:r>
            <a:r>
              <a:rPr lang="en-US" dirty="0" smtClean="0">
                <a:solidFill>
                  <a:srgbClr val="0000FF"/>
                </a:solidFill>
              </a:rPr>
              <a:t>individual differences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00FF"/>
                </a:solidFill>
              </a:rPr>
              <a:t>individual responses</a:t>
            </a:r>
            <a:r>
              <a:rPr lang="en-US" dirty="0" smtClean="0"/>
              <a:t>.</a:t>
            </a:r>
          </a:p>
          <a:p>
            <a:pPr marL="881063" lvl="2" indent="-271463">
              <a:lnSpc>
                <a:spcPct val="96000"/>
              </a:lnSpc>
            </a:pPr>
            <a:r>
              <a:rPr lang="en-US" dirty="0" smtClean="0"/>
              <a:t>For example, with a large sample size, a treatment could be clearly beneficial (mean is beneficial, with a narrow confidence interval)…</a:t>
            </a:r>
          </a:p>
          <a:p>
            <a:pPr marL="881063" lvl="2" indent="-271463">
              <a:lnSpc>
                <a:spcPct val="96000"/>
              </a:lnSpc>
            </a:pPr>
            <a:r>
              <a:rPr lang="en-US" dirty="0" smtClean="0"/>
              <a:t>But the treatment could be </a:t>
            </a:r>
            <a:r>
              <a:rPr lang="en-US" i="1" dirty="0" smtClean="0"/>
              <a:t>harmful</a:t>
            </a:r>
            <a:r>
              <a:rPr lang="en-US" dirty="0" smtClean="0"/>
              <a:t> for a substantial proportion of the population.</a:t>
            </a:r>
          </a:p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Individual differences between groups and individual responses to a treatment are best summarized with a </a:t>
            </a:r>
            <a:r>
              <a:rPr lang="en-US" dirty="0" smtClean="0">
                <a:solidFill>
                  <a:srgbClr val="0000FF"/>
                </a:solidFill>
              </a:rPr>
              <a:t>standard deviation</a:t>
            </a:r>
            <a:r>
              <a:rPr lang="en-US" dirty="0" smtClean="0"/>
              <a:t>, in addition to the mean effect.</a:t>
            </a:r>
          </a:p>
          <a:p>
            <a:pPr marL="881063" lvl="2" indent="-271463">
              <a:lnSpc>
                <a:spcPct val="96000"/>
              </a:lnSpc>
            </a:pPr>
            <a:r>
              <a:rPr lang="en-US" dirty="0" smtClean="0"/>
              <a:t>The mean effect and the SD both need confidence limits.</a:t>
            </a:r>
          </a:p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Individual differences between groups and individual responses to a treatment may be accounted for by including </a:t>
            </a:r>
            <a:r>
              <a:rPr lang="en-US" dirty="0" smtClean="0">
                <a:solidFill>
                  <a:srgbClr val="0000FF"/>
                </a:solidFill>
              </a:rPr>
              <a:t>subject characteristics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rgbClr val="0000FF"/>
                </a:solidFill>
              </a:rPr>
              <a:t>modifying covariates</a:t>
            </a:r>
            <a:r>
              <a:rPr lang="en-US" dirty="0" smtClean="0"/>
              <a:t> in the analysis.</a:t>
            </a:r>
          </a:p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Researchers generally neglect this important issue.</a:t>
            </a:r>
          </a:p>
          <a:p>
            <a:pPr marL="588963" lvl="1" indent="-271463">
              <a:lnSpc>
                <a:spcPct val="96000"/>
              </a:lnSpc>
            </a:pPr>
            <a:endParaRPr lang="en-US" dirty="0" smtClean="0"/>
          </a:p>
          <a:p>
            <a:pPr marL="588963" lvl="1" indent="-271463">
              <a:lnSpc>
                <a:spcPct val="96000"/>
              </a:lnSpc>
            </a:pPr>
            <a:endParaRPr lang="en-US" dirty="0" smtClean="0"/>
          </a:p>
          <a:p>
            <a:pPr marL="588963" lvl="1" indent="-271463">
              <a:lnSpc>
                <a:spcPct val="96000"/>
              </a:lnSpc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800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6838" y="44450"/>
            <a:ext cx="8956675" cy="585788"/>
          </a:xfrm>
        </p:spPr>
        <p:txBody>
          <a:bodyPr/>
          <a:lstStyle/>
          <a:p>
            <a:r>
              <a:rPr lang="en-US" dirty="0" smtClean="0"/>
              <a:t>Important Magnitudes of Effects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6838" y="630238"/>
            <a:ext cx="8955087" cy="5822950"/>
          </a:xfrm>
        </p:spPr>
        <p:txBody>
          <a:bodyPr/>
          <a:lstStyle/>
          <a:p>
            <a:r>
              <a:rPr lang="en-US" dirty="0" smtClean="0"/>
              <a:t>Researchers need the smallest important magnitude of an effect statistic to </a:t>
            </a:r>
            <a:r>
              <a:rPr lang="en-US" dirty="0" smtClean="0">
                <a:solidFill>
                  <a:srgbClr val="0000FF"/>
                </a:solidFill>
              </a:rPr>
              <a:t>estimate sample size</a:t>
            </a:r>
            <a:r>
              <a:rPr lang="en-US" dirty="0" smtClean="0"/>
              <a:t> for a study.</a:t>
            </a:r>
          </a:p>
          <a:p>
            <a:pPr lvl="1"/>
            <a:r>
              <a:rPr lang="en-US" dirty="0" smtClean="0"/>
              <a:t>For those who use the null-hypothesis significance test, the right sample size has 80% power (80% chance of statistical significance, p&lt;0.05) if the true effect has the smallest important value.</a:t>
            </a:r>
          </a:p>
          <a:p>
            <a:pPr lvl="1"/>
            <a:r>
              <a:rPr lang="en-US" dirty="0" smtClean="0"/>
              <a:t>For those who use clinical magnitude-based inference, the right sample size gives a 0.5% risk of harm and a 25% chance of benefit if the true effect has the smallest important beneficial value.</a:t>
            </a:r>
          </a:p>
          <a:p>
            <a:r>
              <a:rPr lang="en-US" dirty="0" smtClean="0"/>
              <a:t>Practitioners need to know about important magnitudes to </a:t>
            </a:r>
            <a:r>
              <a:rPr lang="en-US" dirty="0" smtClean="0">
                <a:solidFill>
                  <a:srgbClr val="0000FF"/>
                </a:solidFill>
              </a:rPr>
              <a:t>monitor their athletes or 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Researchers </a:t>
            </a:r>
            <a:r>
              <a:rPr lang="en-US" i="1" dirty="0" smtClean="0"/>
              <a:t>and</a:t>
            </a:r>
            <a:r>
              <a:rPr lang="en-US" dirty="0" smtClean="0"/>
              <a:t> practitioners need to know about important magnitudes to </a:t>
            </a:r>
            <a:r>
              <a:rPr lang="en-US" dirty="0" smtClean="0">
                <a:solidFill>
                  <a:srgbClr val="0000FF"/>
                </a:solidFill>
              </a:rPr>
              <a:t>interpret research findings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the next slides are all about values for various magnitudes of various effect statistics.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452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0"/>
            <a:ext cx="8912225" cy="6697663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AU" altLang="en-AU" b="1" dirty="0">
                <a:solidFill>
                  <a:srgbClr val="FF0066"/>
                </a:solidFill>
              </a:rPr>
              <a:t>Differences or Changes in the Mean</a:t>
            </a:r>
          </a:p>
          <a:p>
            <a:pPr>
              <a:defRPr/>
            </a:pPr>
            <a:r>
              <a:rPr lang="en-AU" altLang="en-AU" dirty="0" smtClean="0"/>
              <a:t>This is the </a:t>
            </a:r>
            <a:r>
              <a:rPr lang="en-AU" altLang="en-AU" dirty="0"/>
              <a:t>most common effect </a:t>
            </a:r>
            <a:r>
              <a:rPr lang="en-AU" altLang="en-AU" dirty="0" smtClean="0"/>
              <a:t>statistic for</a:t>
            </a:r>
            <a:br>
              <a:rPr lang="en-AU" altLang="en-AU" dirty="0" smtClean="0"/>
            </a:br>
            <a:r>
              <a:rPr lang="en-AU" altLang="en-AU" dirty="0" smtClean="0"/>
              <a:t>numbers with </a:t>
            </a:r>
            <a:r>
              <a:rPr lang="en-AU" altLang="en-AU" dirty="0"/>
              <a:t>decimals (continuous variables).</a:t>
            </a:r>
          </a:p>
          <a:p>
            <a:pPr>
              <a:defRPr/>
            </a:pPr>
            <a:r>
              <a:rPr lang="en-AU" altLang="en-AU" i="1" dirty="0">
                <a:solidFill>
                  <a:srgbClr val="0000FF"/>
                </a:solidFill>
              </a:rPr>
              <a:t>Difference</a:t>
            </a:r>
            <a:r>
              <a:rPr lang="en-AU" altLang="en-AU" dirty="0"/>
              <a:t> when comparing </a:t>
            </a:r>
            <a:br>
              <a:rPr lang="en-AU" altLang="en-AU" dirty="0"/>
            </a:br>
            <a:r>
              <a:rPr lang="en-AU" altLang="en-AU" dirty="0"/>
              <a:t>different groups, e.g., patients </a:t>
            </a:r>
            <a:r>
              <a:rPr lang="en-AU" altLang="en-AU" dirty="0" err="1"/>
              <a:t>vs</a:t>
            </a:r>
            <a:r>
              <a:rPr lang="en-AU" altLang="en-AU" dirty="0"/>
              <a:t> healthy.</a:t>
            </a:r>
          </a:p>
          <a:p>
            <a:pPr lvl="1">
              <a:defRPr/>
            </a:pPr>
            <a:r>
              <a:rPr lang="en-AU" altLang="en-AU" dirty="0"/>
              <a:t>In population-health studies, groups are often</a:t>
            </a:r>
            <a:br>
              <a:rPr lang="en-AU" altLang="en-AU" dirty="0"/>
            </a:br>
            <a:r>
              <a:rPr lang="en-AU" altLang="en-AU" dirty="0"/>
              <a:t>subdivided into quartiles or quintiles (e.g., of age).</a:t>
            </a:r>
          </a:p>
          <a:p>
            <a:pPr>
              <a:defRPr/>
            </a:pPr>
            <a:r>
              <a:rPr lang="en-AU" altLang="en-AU" i="1" dirty="0">
                <a:solidFill>
                  <a:srgbClr val="0000FF"/>
                </a:solidFill>
              </a:rPr>
              <a:t>Change</a:t>
            </a:r>
            <a:r>
              <a:rPr lang="en-AU" altLang="en-AU" dirty="0"/>
              <a:t> when tracking the same subjects.</a:t>
            </a:r>
          </a:p>
          <a:p>
            <a:pPr>
              <a:defRPr/>
            </a:pPr>
            <a:r>
              <a:rPr lang="en-AU" altLang="en-AU" i="1" dirty="0">
                <a:solidFill>
                  <a:srgbClr val="0000FF"/>
                </a:solidFill>
              </a:rPr>
              <a:t>Difference in the changes</a:t>
            </a:r>
            <a:r>
              <a:rPr lang="en-AU" altLang="en-AU" dirty="0"/>
              <a:t> in controlled trials</a:t>
            </a:r>
            <a:r>
              <a:rPr lang="en-AU" altLang="en-AU" dirty="0" smtClean="0"/>
              <a:t>.</a:t>
            </a:r>
          </a:p>
          <a:p>
            <a:pPr marL="0" indent="0"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Standardization for Effects on </a:t>
            </a:r>
            <a:r>
              <a:rPr lang="en-US" altLang="en-US" b="1" dirty="0" smtClean="0">
                <a:solidFill>
                  <a:srgbClr val="FF0000"/>
                </a:solidFill>
              </a:rPr>
              <a:t>Means</a:t>
            </a:r>
            <a:endParaRPr lang="en-AU" altLang="en-AU" dirty="0"/>
          </a:p>
          <a:p>
            <a:pPr>
              <a:defRPr/>
            </a:pPr>
            <a:r>
              <a:rPr lang="en-AU" altLang="en-AU" dirty="0"/>
              <a:t>The </a:t>
            </a:r>
            <a:r>
              <a:rPr lang="en-AU" altLang="en-AU" dirty="0">
                <a:solidFill>
                  <a:srgbClr val="0000FF"/>
                </a:solidFill>
              </a:rPr>
              <a:t>between-subject standard deviation</a:t>
            </a:r>
            <a:r>
              <a:rPr lang="en-AU" altLang="en-AU" dirty="0"/>
              <a:t/>
            </a:r>
            <a:br>
              <a:rPr lang="en-AU" altLang="en-AU" dirty="0"/>
            </a:br>
            <a:r>
              <a:rPr lang="en-AU" altLang="en-AU" dirty="0"/>
              <a:t>provides default thresholds for important</a:t>
            </a:r>
            <a:br>
              <a:rPr lang="en-AU" altLang="en-AU" dirty="0"/>
            </a:br>
            <a:r>
              <a:rPr lang="en-AU" altLang="en-AU" dirty="0"/>
              <a:t>differences and changes.</a:t>
            </a:r>
          </a:p>
          <a:p>
            <a:pPr lvl="1">
              <a:defRPr/>
            </a:pPr>
            <a:r>
              <a:rPr lang="en-AU" altLang="en-AU" dirty="0"/>
              <a:t>You think about the effect (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mean)</a:t>
            </a:r>
            <a:r>
              <a:rPr lang="en-AU" altLang="en-AU" dirty="0"/>
              <a:t> in terms of a</a:t>
            </a:r>
            <a:br>
              <a:rPr lang="en-AU" altLang="en-AU" dirty="0"/>
            </a:br>
            <a:r>
              <a:rPr lang="en-AU" altLang="en-AU" dirty="0"/>
              <a:t>fraction or multiple of the SD (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mean/SD)</a:t>
            </a:r>
            <a:r>
              <a:rPr lang="en-AU" altLang="en-AU" dirty="0"/>
              <a:t>.</a:t>
            </a:r>
          </a:p>
          <a:p>
            <a:pPr lvl="1">
              <a:defRPr/>
            </a:pPr>
            <a:r>
              <a:rPr lang="en-AU" altLang="en-AU" dirty="0"/>
              <a:t>The effect is said to be </a:t>
            </a:r>
            <a:r>
              <a:rPr lang="en-AU" altLang="en-AU" dirty="0">
                <a:solidFill>
                  <a:srgbClr val="0000FF"/>
                </a:solidFill>
              </a:rPr>
              <a:t>standardized</a:t>
            </a:r>
            <a:r>
              <a:rPr lang="en-AU" altLang="en-AU" dirty="0" smtClean="0"/>
              <a:t>.</a:t>
            </a:r>
            <a:endParaRPr lang="en-AU" altLang="en-AU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911975" y="3306763"/>
            <a:ext cx="2024063" cy="2574925"/>
            <a:chOff x="4354" y="2219"/>
            <a:chExt cx="1275" cy="1622"/>
          </a:xfrm>
        </p:grpSpPr>
        <p:sp>
          <p:nvSpPr>
            <p:cNvPr id="16439" name="Rectangle 60"/>
            <p:cNvSpPr>
              <a:spLocks noChangeArrowheads="1"/>
            </p:cNvSpPr>
            <p:nvPr/>
          </p:nvSpPr>
          <p:spPr bwMode="auto">
            <a:xfrm>
              <a:off x="4898" y="3574"/>
              <a:ext cx="3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Trial</a:t>
              </a:r>
            </a:p>
          </p:txBody>
        </p:sp>
        <p:sp>
          <p:nvSpPr>
            <p:cNvPr id="16440" name="Rectangle 61"/>
            <p:cNvSpPr>
              <a:spLocks noChangeArrowheads="1"/>
            </p:cNvSpPr>
            <p:nvPr/>
          </p:nvSpPr>
          <p:spPr bwMode="auto">
            <a:xfrm>
              <a:off x="4354" y="2219"/>
              <a:ext cx="62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Strength</a:t>
              </a:r>
            </a:p>
          </p:txBody>
        </p:sp>
        <p:sp>
          <p:nvSpPr>
            <p:cNvPr id="16441" name="Rectangle 62"/>
            <p:cNvSpPr>
              <a:spLocks noChangeArrowheads="1"/>
            </p:cNvSpPr>
            <p:nvPr/>
          </p:nvSpPr>
          <p:spPr bwMode="auto">
            <a:xfrm flipH="1">
              <a:off x="4458" y="2487"/>
              <a:ext cx="1144" cy="91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grpSp>
          <p:nvGrpSpPr>
            <p:cNvPr id="16442" name="Group 8"/>
            <p:cNvGrpSpPr>
              <a:grpSpLocks/>
            </p:cNvGrpSpPr>
            <p:nvPr/>
          </p:nvGrpSpPr>
          <p:grpSpPr bwMode="auto">
            <a:xfrm>
              <a:off x="4373" y="2487"/>
              <a:ext cx="51" cy="919"/>
              <a:chOff x="4373" y="2296"/>
              <a:chExt cx="51" cy="919"/>
            </a:xfrm>
          </p:grpSpPr>
          <p:sp>
            <p:nvSpPr>
              <p:cNvPr id="16475" name="Line 109"/>
              <p:cNvSpPr>
                <a:spLocks noChangeShapeType="1"/>
              </p:cNvSpPr>
              <p:nvPr/>
            </p:nvSpPr>
            <p:spPr bwMode="auto">
              <a:xfrm flipH="1">
                <a:off x="4373" y="312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6" name="Line 110"/>
              <p:cNvSpPr>
                <a:spLocks noChangeShapeType="1"/>
              </p:cNvSpPr>
              <p:nvPr/>
            </p:nvSpPr>
            <p:spPr bwMode="auto">
              <a:xfrm flipH="1">
                <a:off x="4373" y="2942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Line 111"/>
              <p:cNvSpPr>
                <a:spLocks noChangeShapeType="1"/>
              </p:cNvSpPr>
              <p:nvPr/>
            </p:nvSpPr>
            <p:spPr bwMode="auto">
              <a:xfrm flipH="1">
                <a:off x="4373" y="27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Line 112"/>
              <p:cNvSpPr>
                <a:spLocks noChangeShapeType="1"/>
              </p:cNvSpPr>
              <p:nvPr/>
            </p:nvSpPr>
            <p:spPr bwMode="auto">
              <a:xfrm flipH="1">
                <a:off x="4373" y="257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Line 113"/>
              <p:cNvSpPr>
                <a:spLocks noChangeShapeType="1"/>
              </p:cNvSpPr>
              <p:nvPr/>
            </p:nvSpPr>
            <p:spPr bwMode="auto">
              <a:xfrm flipH="1">
                <a:off x="4373" y="2388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Line 114"/>
              <p:cNvSpPr>
                <a:spLocks noChangeShapeType="1"/>
              </p:cNvSpPr>
              <p:nvPr/>
            </p:nvSpPr>
            <p:spPr bwMode="auto">
              <a:xfrm flipV="1">
                <a:off x="4424" y="2296"/>
                <a:ext cx="0" cy="9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43" name="Rectangle 130"/>
            <p:cNvSpPr>
              <a:spLocks noChangeArrowheads="1"/>
            </p:cNvSpPr>
            <p:nvPr/>
          </p:nvSpPr>
          <p:spPr bwMode="auto">
            <a:xfrm>
              <a:off x="4559" y="3407"/>
              <a:ext cx="21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pre</a:t>
              </a:r>
            </a:p>
          </p:txBody>
        </p:sp>
        <p:sp>
          <p:nvSpPr>
            <p:cNvPr id="16444" name="Rectangle 131"/>
            <p:cNvSpPr>
              <a:spLocks noChangeArrowheads="1"/>
            </p:cNvSpPr>
            <p:nvPr/>
          </p:nvSpPr>
          <p:spPr bwMode="auto">
            <a:xfrm>
              <a:off x="4885" y="3407"/>
              <a:ext cx="34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post1</a:t>
              </a:r>
            </a:p>
          </p:txBody>
        </p:sp>
        <p:sp>
          <p:nvSpPr>
            <p:cNvPr id="16445" name="Line 143"/>
            <p:cNvSpPr>
              <a:spLocks noChangeShapeType="1"/>
            </p:cNvSpPr>
            <p:nvPr/>
          </p:nvSpPr>
          <p:spPr bwMode="auto">
            <a:xfrm>
              <a:off x="4662" y="340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44"/>
            <p:cNvSpPr>
              <a:spLocks noChangeShapeType="1"/>
            </p:cNvSpPr>
            <p:nvPr/>
          </p:nvSpPr>
          <p:spPr bwMode="auto">
            <a:xfrm>
              <a:off x="5057" y="340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22"/>
            <p:cNvSpPr>
              <a:spLocks noChangeShapeType="1"/>
            </p:cNvSpPr>
            <p:nvPr/>
          </p:nvSpPr>
          <p:spPr bwMode="auto">
            <a:xfrm flipH="1">
              <a:off x="4665" y="2838"/>
              <a:ext cx="396" cy="32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48" name="Group 20"/>
            <p:cNvGrpSpPr>
              <a:grpSpLocks/>
            </p:cNvGrpSpPr>
            <p:nvPr/>
          </p:nvGrpSpPr>
          <p:grpSpPr bwMode="auto">
            <a:xfrm>
              <a:off x="4644" y="2999"/>
              <a:ext cx="48" cy="340"/>
              <a:chOff x="4644" y="1207"/>
              <a:chExt cx="48" cy="605"/>
            </a:xfrm>
          </p:grpSpPr>
          <p:grpSp>
            <p:nvGrpSpPr>
              <p:cNvPr id="16469" name="Group 139"/>
              <p:cNvGrpSpPr>
                <a:grpSpLocks/>
              </p:cNvGrpSpPr>
              <p:nvPr/>
            </p:nvGrpSpPr>
            <p:grpSpPr bwMode="auto">
              <a:xfrm>
                <a:off x="4644" y="1207"/>
                <a:ext cx="48" cy="302"/>
                <a:chOff x="4638" y="1293"/>
                <a:chExt cx="48" cy="489"/>
              </a:xfrm>
            </p:grpSpPr>
            <p:sp>
              <p:nvSpPr>
                <p:cNvPr id="1647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70" name="Group 139"/>
              <p:cNvGrpSpPr>
                <a:grpSpLocks/>
              </p:cNvGrpSpPr>
              <p:nvPr/>
            </p:nvGrpSpPr>
            <p:grpSpPr bwMode="auto">
              <a:xfrm flipV="1">
                <a:off x="4644" y="1510"/>
                <a:ext cx="48" cy="302"/>
                <a:chOff x="4638" y="1293"/>
                <a:chExt cx="48" cy="489"/>
              </a:xfrm>
            </p:grpSpPr>
            <p:sp>
              <p:nvSpPr>
                <p:cNvPr id="1647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49" name="Oval 133"/>
            <p:cNvSpPr>
              <a:spLocks noChangeArrowheads="1"/>
            </p:cNvSpPr>
            <p:nvPr/>
          </p:nvSpPr>
          <p:spPr bwMode="auto">
            <a:xfrm>
              <a:off x="4621" y="3122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6450" name="Rectangle 131"/>
            <p:cNvSpPr>
              <a:spLocks noChangeArrowheads="1"/>
            </p:cNvSpPr>
            <p:nvPr/>
          </p:nvSpPr>
          <p:spPr bwMode="auto">
            <a:xfrm>
              <a:off x="5284" y="3407"/>
              <a:ext cx="34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post2</a:t>
              </a:r>
            </a:p>
          </p:txBody>
        </p:sp>
        <p:sp>
          <p:nvSpPr>
            <p:cNvPr id="16451" name="Line 144"/>
            <p:cNvSpPr>
              <a:spLocks noChangeShapeType="1"/>
            </p:cNvSpPr>
            <p:nvPr/>
          </p:nvSpPr>
          <p:spPr bwMode="auto">
            <a:xfrm>
              <a:off x="5456" y="340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22"/>
            <p:cNvSpPr>
              <a:spLocks noChangeShapeType="1"/>
            </p:cNvSpPr>
            <p:nvPr/>
          </p:nvSpPr>
          <p:spPr bwMode="auto">
            <a:xfrm flipH="1">
              <a:off x="5052" y="2745"/>
              <a:ext cx="404" cy="89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53" name="Group 31"/>
            <p:cNvGrpSpPr>
              <a:grpSpLocks/>
            </p:cNvGrpSpPr>
            <p:nvPr/>
          </p:nvGrpSpPr>
          <p:grpSpPr bwMode="auto">
            <a:xfrm>
              <a:off x="5032" y="2614"/>
              <a:ext cx="49" cy="453"/>
              <a:chOff x="5380" y="974"/>
              <a:chExt cx="49" cy="732"/>
            </a:xfrm>
          </p:grpSpPr>
          <p:grpSp>
            <p:nvGrpSpPr>
              <p:cNvPr id="16463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6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64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6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4" name="Oval 134"/>
            <p:cNvSpPr>
              <a:spLocks noChangeArrowheads="1"/>
            </p:cNvSpPr>
            <p:nvPr/>
          </p:nvSpPr>
          <p:spPr bwMode="auto">
            <a:xfrm>
              <a:off x="5011" y="2793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grpSp>
          <p:nvGrpSpPr>
            <p:cNvPr id="16455" name="Group 39"/>
            <p:cNvGrpSpPr>
              <a:grpSpLocks/>
            </p:cNvGrpSpPr>
            <p:nvPr/>
          </p:nvGrpSpPr>
          <p:grpSpPr bwMode="auto">
            <a:xfrm>
              <a:off x="5431" y="2523"/>
              <a:ext cx="49" cy="453"/>
              <a:chOff x="5380" y="974"/>
              <a:chExt cx="49" cy="732"/>
            </a:xfrm>
          </p:grpSpPr>
          <p:grpSp>
            <p:nvGrpSpPr>
              <p:cNvPr id="16457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6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58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5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6" name="Oval 134"/>
            <p:cNvSpPr>
              <a:spLocks noChangeArrowheads="1"/>
            </p:cNvSpPr>
            <p:nvPr/>
          </p:nvSpPr>
          <p:spPr bwMode="auto">
            <a:xfrm>
              <a:off x="5410" y="2702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</p:grp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6881813" y="346075"/>
            <a:ext cx="2046287" cy="2598738"/>
            <a:chOff x="4335" y="631"/>
            <a:chExt cx="1289" cy="1637"/>
          </a:xfrm>
        </p:grpSpPr>
        <p:sp>
          <p:nvSpPr>
            <p:cNvPr id="16417" name="Rectangle 48"/>
            <p:cNvSpPr>
              <a:spLocks noChangeArrowheads="1"/>
            </p:cNvSpPr>
            <p:nvPr/>
          </p:nvSpPr>
          <p:spPr bwMode="auto">
            <a:xfrm>
              <a:off x="4463" y="895"/>
              <a:ext cx="1139" cy="9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8" name="Rectangle 49"/>
            <p:cNvSpPr>
              <a:spLocks noChangeArrowheads="1"/>
            </p:cNvSpPr>
            <p:nvPr/>
          </p:nvSpPr>
          <p:spPr bwMode="auto">
            <a:xfrm>
              <a:off x="4668" y="1389"/>
              <a:ext cx="234" cy="454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9" name="Rectangle 50"/>
            <p:cNvSpPr>
              <a:spLocks noChangeArrowheads="1"/>
            </p:cNvSpPr>
            <p:nvPr/>
          </p:nvSpPr>
          <p:spPr bwMode="auto">
            <a:xfrm>
              <a:off x="5168" y="1077"/>
              <a:ext cx="234" cy="76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0" name="Line 51"/>
            <p:cNvSpPr>
              <a:spLocks noChangeShapeType="1"/>
            </p:cNvSpPr>
            <p:nvPr/>
          </p:nvSpPr>
          <p:spPr bwMode="auto">
            <a:xfrm flipV="1">
              <a:off x="4781" y="1295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52"/>
            <p:cNvSpPr>
              <a:spLocks noChangeShapeType="1"/>
            </p:cNvSpPr>
            <p:nvPr/>
          </p:nvSpPr>
          <p:spPr bwMode="auto">
            <a:xfrm>
              <a:off x="4749" y="1295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53"/>
            <p:cNvSpPr>
              <a:spLocks noChangeShapeType="1"/>
            </p:cNvSpPr>
            <p:nvPr/>
          </p:nvSpPr>
          <p:spPr bwMode="auto">
            <a:xfrm>
              <a:off x="4781" y="1391"/>
              <a:ext cx="0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54"/>
            <p:cNvSpPr>
              <a:spLocks noChangeShapeType="1"/>
            </p:cNvSpPr>
            <p:nvPr/>
          </p:nvSpPr>
          <p:spPr bwMode="auto">
            <a:xfrm>
              <a:off x="4749" y="1480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55"/>
            <p:cNvSpPr>
              <a:spLocks noChangeShapeType="1"/>
            </p:cNvSpPr>
            <p:nvPr/>
          </p:nvSpPr>
          <p:spPr bwMode="auto">
            <a:xfrm flipV="1">
              <a:off x="5281" y="939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56"/>
            <p:cNvSpPr>
              <a:spLocks noChangeShapeType="1"/>
            </p:cNvSpPr>
            <p:nvPr/>
          </p:nvSpPr>
          <p:spPr bwMode="auto">
            <a:xfrm>
              <a:off x="5249" y="939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57"/>
            <p:cNvSpPr>
              <a:spLocks noChangeShapeType="1"/>
            </p:cNvSpPr>
            <p:nvPr/>
          </p:nvSpPr>
          <p:spPr bwMode="auto">
            <a:xfrm>
              <a:off x="5281" y="1077"/>
              <a:ext cx="0" cy="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58"/>
            <p:cNvSpPr>
              <a:spLocks noChangeShapeType="1"/>
            </p:cNvSpPr>
            <p:nvPr/>
          </p:nvSpPr>
          <p:spPr bwMode="auto">
            <a:xfrm>
              <a:off x="5249" y="122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131"/>
            <p:cNvSpPr>
              <a:spLocks noChangeArrowheads="1"/>
            </p:cNvSpPr>
            <p:nvPr/>
          </p:nvSpPr>
          <p:spPr bwMode="auto">
            <a:xfrm>
              <a:off x="4527" y="1843"/>
              <a:ext cx="48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patients</a:t>
              </a:r>
            </a:p>
          </p:txBody>
        </p:sp>
        <p:sp>
          <p:nvSpPr>
            <p:cNvPr id="16429" name="Rectangle 131"/>
            <p:cNvSpPr>
              <a:spLocks noChangeArrowheads="1"/>
            </p:cNvSpPr>
            <p:nvPr/>
          </p:nvSpPr>
          <p:spPr bwMode="auto">
            <a:xfrm>
              <a:off x="5077" y="1843"/>
              <a:ext cx="44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healthy</a:t>
              </a:r>
            </a:p>
          </p:txBody>
        </p:sp>
        <p:sp>
          <p:nvSpPr>
            <p:cNvPr id="16430" name="Rectangle 61"/>
            <p:cNvSpPr>
              <a:spLocks noChangeArrowheads="1"/>
            </p:cNvSpPr>
            <p:nvPr/>
          </p:nvSpPr>
          <p:spPr bwMode="auto">
            <a:xfrm>
              <a:off x="4335" y="631"/>
              <a:ext cx="62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Strength</a:t>
              </a:r>
            </a:p>
          </p:txBody>
        </p:sp>
        <p:sp>
          <p:nvSpPr>
            <p:cNvPr id="16431" name="Rectangle 131"/>
            <p:cNvSpPr>
              <a:spLocks noChangeArrowheads="1"/>
            </p:cNvSpPr>
            <p:nvPr/>
          </p:nvSpPr>
          <p:spPr bwMode="auto">
            <a:xfrm>
              <a:off x="4365" y="2059"/>
              <a:ext cx="125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1800">
                  <a:solidFill>
                    <a:srgbClr val="990000"/>
                  </a:solidFill>
                  <a:latin typeface="Arial Narrow" pitchFamily="34" charset="0"/>
                </a:rPr>
                <a:t>Data are means &amp; SD.</a:t>
              </a:r>
            </a:p>
          </p:txBody>
        </p:sp>
        <p:grpSp>
          <p:nvGrpSpPr>
            <p:cNvPr id="16432" name="Group 63"/>
            <p:cNvGrpSpPr>
              <a:grpSpLocks/>
            </p:cNvGrpSpPr>
            <p:nvPr/>
          </p:nvGrpSpPr>
          <p:grpSpPr bwMode="auto">
            <a:xfrm>
              <a:off x="4377" y="895"/>
              <a:ext cx="51" cy="948"/>
              <a:chOff x="4373" y="2296"/>
              <a:chExt cx="51" cy="919"/>
            </a:xfrm>
          </p:grpSpPr>
          <p:sp>
            <p:nvSpPr>
              <p:cNvPr id="16433" name="Line 109"/>
              <p:cNvSpPr>
                <a:spLocks noChangeShapeType="1"/>
              </p:cNvSpPr>
              <p:nvPr/>
            </p:nvSpPr>
            <p:spPr bwMode="auto">
              <a:xfrm flipH="1">
                <a:off x="4373" y="312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110"/>
              <p:cNvSpPr>
                <a:spLocks noChangeShapeType="1"/>
              </p:cNvSpPr>
              <p:nvPr/>
            </p:nvSpPr>
            <p:spPr bwMode="auto">
              <a:xfrm flipH="1">
                <a:off x="4373" y="2942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Line 111"/>
              <p:cNvSpPr>
                <a:spLocks noChangeShapeType="1"/>
              </p:cNvSpPr>
              <p:nvPr/>
            </p:nvSpPr>
            <p:spPr bwMode="auto">
              <a:xfrm flipH="1">
                <a:off x="4373" y="27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112"/>
              <p:cNvSpPr>
                <a:spLocks noChangeShapeType="1"/>
              </p:cNvSpPr>
              <p:nvPr/>
            </p:nvSpPr>
            <p:spPr bwMode="auto">
              <a:xfrm flipH="1">
                <a:off x="4373" y="257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Line 113"/>
              <p:cNvSpPr>
                <a:spLocks noChangeShapeType="1"/>
              </p:cNvSpPr>
              <p:nvPr/>
            </p:nvSpPr>
            <p:spPr bwMode="auto">
              <a:xfrm flipH="1">
                <a:off x="4373" y="2388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114"/>
              <p:cNvSpPr>
                <a:spLocks noChangeShapeType="1"/>
              </p:cNvSpPr>
              <p:nvPr/>
            </p:nvSpPr>
            <p:spPr bwMode="auto">
              <a:xfrm flipV="1">
                <a:off x="4424" y="2296"/>
                <a:ext cx="0" cy="9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70"/>
          <p:cNvGrpSpPr>
            <a:grpSpLocks/>
          </p:cNvGrpSpPr>
          <p:nvPr/>
        </p:nvGrpSpPr>
        <p:grpSpPr bwMode="auto">
          <a:xfrm>
            <a:off x="7412038" y="3967163"/>
            <a:ext cx="1397000" cy="1190625"/>
            <a:chOff x="4676" y="2614"/>
            <a:chExt cx="880" cy="750"/>
          </a:xfrm>
        </p:grpSpPr>
        <p:sp>
          <p:nvSpPr>
            <p:cNvPr id="16391" name="Line 122"/>
            <p:cNvSpPr>
              <a:spLocks noChangeShapeType="1"/>
            </p:cNvSpPr>
            <p:nvPr/>
          </p:nvSpPr>
          <p:spPr bwMode="auto">
            <a:xfrm flipH="1">
              <a:off x="4723" y="3018"/>
              <a:ext cx="388" cy="176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2" name="Group 72"/>
            <p:cNvGrpSpPr>
              <a:grpSpLocks/>
            </p:cNvGrpSpPr>
            <p:nvPr/>
          </p:nvGrpSpPr>
          <p:grpSpPr bwMode="auto">
            <a:xfrm>
              <a:off x="4699" y="3024"/>
              <a:ext cx="48" cy="340"/>
              <a:chOff x="4644" y="1207"/>
              <a:chExt cx="48" cy="605"/>
            </a:xfrm>
          </p:grpSpPr>
          <p:grpSp>
            <p:nvGrpSpPr>
              <p:cNvPr id="16411" name="Group 139"/>
              <p:cNvGrpSpPr>
                <a:grpSpLocks/>
              </p:cNvGrpSpPr>
              <p:nvPr/>
            </p:nvGrpSpPr>
            <p:grpSpPr bwMode="auto">
              <a:xfrm>
                <a:off x="4644" y="1207"/>
                <a:ext cx="48" cy="302"/>
                <a:chOff x="4638" y="1293"/>
                <a:chExt cx="48" cy="489"/>
              </a:xfrm>
            </p:grpSpPr>
            <p:sp>
              <p:nvSpPr>
                <p:cNvPr id="16415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2" name="Group 139"/>
              <p:cNvGrpSpPr>
                <a:grpSpLocks/>
              </p:cNvGrpSpPr>
              <p:nvPr/>
            </p:nvGrpSpPr>
            <p:grpSpPr bwMode="auto">
              <a:xfrm flipV="1">
                <a:off x="4644" y="1510"/>
                <a:ext cx="48" cy="302"/>
                <a:chOff x="4638" y="1293"/>
                <a:chExt cx="48" cy="489"/>
              </a:xfrm>
            </p:grpSpPr>
            <p:sp>
              <p:nvSpPr>
                <p:cNvPr id="1641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3" name="Oval 133"/>
            <p:cNvSpPr>
              <a:spLocks noChangeArrowheads="1"/>
            </p:cNvSpPr>
            <p:nvPr/>
          </p:nvSpPr>
          <p:spPr bwMode="auto">
            <a:xfrm>
              <a:off x="4676" y="314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6394" name="Line 122"/>
            <p:cNvSpPr>
              <a:spLocks noChangeShapeType="1"/>
            </p:cNvSpPr>
            <p:nvPr/>
          </p:nvSpPr>
          <p:spPr bwMode="auto">
            <a:xfrm flipH="1">
              <a:off x="5108" y="2848"/>
              <a:ext cx="399" cy="164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" name="Group 81"/>
            <p:cNvGrpSpPr>
              <a:grpSpLocks/>
            </p:cNvGrpSpPr>
            <p:nvPr/>
          </p:nvGrpSpPr>
          <p:grpSpPr bwMode="auto">
            <a:xfrm>
              <a:off x="5087" y="2796"/>
              <a:ext cx="49" cy="453"/>
              <a:chOff x="5380" y="974"/>
              <a:chExt cx="49" cy="732"/>
            </a:xfrm>
          </p:grpSpPr>
          <p:grpSp>
            <p:nvGrpSpPr>
              <p:cNvPr id="16405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0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0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6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0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8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6" name="Oval 134"/>
            <p:cNvSpPr>
              <a:spLocks noChangeArrowheads="1"/>
            </p:cNvSpPr>
            <p:nvPr/>
          </p:nvSpPr>
          <p:spPr bwMode="auto">
            <a:xfrm>
              <a:off x="5066" y="297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grpSp>
          <p:nvGrpSpPr>
            <p:cNvPr id="16397" name="Group 89"/>
            <p:cNvGrpSpPr>
              <a:grpSpLocks/>
            </p:cNvGrpSpPr>
            <p:nvPr/>
          </p:nvGrpSpPr>
          <p:grpSpPr bwMode="auto">
            <a:xfrm>
              <a:off x="5486" y="2614"/>
              <a:ext cx="49" cy="453"/>
              <a:chOff x="5380" y="974"/>
              <a:chExt cx="49" cy="732"/>
            </a:xfrm>
          </p:grpSpPr>
          <p:grpSp>
            <p:nvGrpSpPr>
              <p:cNvPr id="16399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0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0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0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2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8" name="Oval 134"/>
            <p:cNvSpPr>
              <a:spLocks noChangeArrowheads="1"/>
            </p:cNvSpPr>
            <p:nvPr/>
          </p:nvSpPr>
          <p:spPr bwMode="auto">
            <a:xfrm>
              <a:off x="5465" y="279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53250" y="5780088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 eaLnBrk="0" hangingPunct="0">
              <a:tabLst>
                <a:tab pos="355600" algn="l"/>
                <a:tab pos="711200" algn="l"/>
                <a:tab pos="1079500" algn="l"/>
              </a:tabLst>
            </a:pPr>
            <a:r>
              <a:rPr lang="en-US" sz="1800">
                <a:solidFill>
                  <a:srgbClr val="990000"/>
                </a:solidFill>
                <a:latin typeface="Arial Narrow" pitchFamily="34" charset="0"/>
              </a:rPr>
              <a:t>Data are means &amp; SD.</a:t>
            </a:r>
            <a:endParaRPr lang="en-US" sz="2400">
              <a:solidFill>
                <a:srgbClr val="99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44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49213"/>
            <a:ext cx="8391847" cy="6772275"/>
          </a:xfrm>
        </p:spPr>
        <p:txBody>
          <a:bodyPr/>
          <a:lstStyle/>
          <a:p>
            <a:r>
              <a:rPr lang="en-US" altLang="en-US" dirty="0" smtClean="0"/>
              <a:t>Example: the effect of a treatment on strength</a:t>
            </a:r>
          </a:p>
        </p:txBody>
      </p: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428625" y="3370263"/>
            <a:ext cx="8334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buClr>
                <a:srgbClr val="FF0066"/>
              </a:buClr>
              <a:buFont typeface="Symbol" pitchFamily="18" charset="2"/>
              <a:buChar char="·"/>
            </a:pPr>
            <a:r>
              <a:rPr lang="en-US" altLang="en-US" sz="2800" dirty="0">
                <a:latin typeface="Arial Narrow" pitchFamily="34" charset="0"/>
              </a:rPr>
              <a:t>Interpretation of </a:t>
            </a:r>
            <a:br>
              <a:rPr lang="en-US" altLang="en-US" sz="2800" dirty="0">
                <a:latin typeface="Arial Narrow" pitchFamily="34" charset="0"/>
              </a:rPr>
            </a:br>
            <a:r>
              <a:rPr lang="en-US" altLang="en-US" sz="2800" dirty="0">
                <a:latin typeface="Arial Narrow" pitchFamily="34" charset="0"/>
              </a:rPr>
              <a:t>standardized</a:t>
            </a:r>
            <a:br>
              <a:rPr lang="en-US" altLang="en-US" sz="2800" dirty="0">
                <a:latin typeface="Arial Narrow" pitchFamily="34" charset="0"/>
              </a:rPr>
            </a:br>
            <a:r>
              <a:rPr lang="en-US" altLang="en-US" sz="2800" dirty="0">
                <a:latin typeface="Arial Narrow" pitchFamily="34" charset="0"/>
              </a:rPr>
              <a:t>difference or</a:t>
            </a:r>
            <a:br>
              <a:rPr lang="en-US" altLang="en-US" sz="2800" dirty="0">
                <a:latin typeface="Arial Narrow" pitchFamily="34" charset="0"/>
              </a:rPr>
            </a:br>
            <a:r>
              <a:rPr lang="en-US" altLang="en-US" sz="2800" dirty="0">
                <a:latin typeface="Arial Narrow" pitchFamily="34" charset="0"/>
              </a:rPr>
              <a:t>change in means:</a:t>
            </a:r>
          </a:p>
        </p:txBody>
      </p:sp>
      <p:grpSp>
        <p:nvGrpSpPr>
          <p:cNvPr id="306220" name="Group 44"/>
          <p:cNvGrpSpPr>
            <a:grpSpLocks/>
          </p:cNvGrpSpPr>
          <p:nvPr/>
        </p:nvGrpSpPr>
        <p:grpSpPr bwMode="auto">
          <a:xfrm>
            <a:off x="5019675" y="3478213"/>
            <a:ext cx="920750" cy="881062"/>
            <a:chOff x="2831" y="2861"/>
            <a:chExt cx="580" cy="479"/>
          </a:xfrm>
        </p:grpSpPr>
        <p:sp>
          <p:nvSpPr>
            <p:cNvPr id="18480" name="Rectangle 45"/>
            <p:cNvSpPr>
              <a:spLocks noChangeArrowheads="1"/>
            </p:cNvSpPr>
            <p:nvPr/>
          </p:nvSpPr>
          <p:spPr bwMode="auto">
            <a:xfrm>
              <a:off x="2831" y="2861"/>
              <a:ext cx="58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>
                  <a:latin typeface="Arial Narrow" pitchFamily="34" charset="0"/>
                </a:rPr>
                <a:t>Cohen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81" name="Rectangle 46"/>
            <p:cNvSpPr>
              <a:spLocks noChangeArrowheads="1"/>
            </p:cNvSpPr>
            <p:nvPr/>
          </p:nvSpPr>
          <p:spPr bwMode="auto">
            <a:xfrm>
              <a:off x="2909" y="3093"/>
              <a:ext cx="42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>
                  <a:latin typeface="Arial Narrow" pitchFamily="34" charset="0"/>
                </a:rPr>
                <a:t>&lt;</a:t>
              </a:r>
              <a:r>
                <a:rPr lang="en-AU" altLang="en-AU" sz="2400" b="1">
                  <a:latin typeface="Arial Narrow" pitchFamily="34" charset="0"/>
                </a:rPr>
                <a:t>0.2</a:t>
              </a:r>
              <a:endParaRPr lang="en-US" altLang="en-AU" sz="2400" b="1">
                <a:latin typeface="Arial Narrow" pitchFamily="34" charset="0"/>
              </a:endParaRPr>
            </a:p>
          </p:txBody>
        </p:sp>
      </p:grpSp>
      <p:grpSp>
        <p:nvGrpSpPr>
          <p:cNvPr id="306223" name="Group 47"/>
          <p:cNvGrpSpPr>
            <a:grpSpLocks/>
          </p:cNvGrpSpPr>
          <p:nvPr/>
        </p:nvGrpSpPr>
        <p:grpSpPr bwMode="auto">
          <a:xfrm>
            <a:off x="6337300" y="3478213"/>
            <a:ext cx="1087438" cy="881062"/>
            <a:chOff x="3661" y="2861"/>
            <a:chExt cx="685" cy="479"/>
          </a:xfrm>
        </p:grpSpPr>
        <p:sp>
          <p:nvSpPr>
            <p:cNvPr id="18478" name="Rectangle 48"/>
            <p:cNvSpPr>
              <a:spLocks noChangeArrowheads="1"/>
            </p:cNvSpPr>
            <p:nvPr/>
          </p:nvSpPr>
          <p:spPr bwMode="auto">
            <a:xfrm>
              <a:off x="3661" y="2861"/>
              <a:ext cx="68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Hopkins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8479" name="Rectangle 49"/>
            <p:cNvSpPr>
              <a:spLocks noChangeArrowheads="1"/>
            </p:cNvSpPr>
            <p:nvPr/>
          </p:nvSpPr>
          <p:spPr bwMode="auto">
            <a:xfrm>
              <a:off x="3790" y="3093"/>
              <a:ext cx="42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>
                  <a:latin typeface="Arial Narrow" pitchFamily="34" charset="0"/>
                </a:rPr>
                <a:t>&lt;</a:t>
              </a:r>
              <a:r>
                <a:rPr lang="en-AU" altLang="en-AU" sz="2400" b="1">
                  <a:latin typeface="Arial Narrow" pitchFamily="34" charset="0"/>
                </a:rPr>
                <a:t>0.2</a:t>
              </a:r>
              <a:endParaRPr lang="en-US" altLang="en-AU" sz="2400" b="1">
                <a:latin typeface="Arial Narrow" pitchFamily="34" charset="0"/>
              </a:endParaRPr>
            </a:p>
          </p:txBody>
        </p:sp>
      </p:grp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5000625" y="4246563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AU" sz="2400">
                <a:latin typeface="Arial Narrow" pitchFamily="34" charset="0"/>
              </a:rPr>
              <a:t>0.2-</a:t>
            </a:r>
            <a:r>
              <a:rPr lang="en-AU" altLang="en-AU" sz="2400" b="1">
                <a:latin typeface="Arial Narrow" pitchFamily="34" charset="0"/>
              </a:rPr>
              <a:t>0.5</a:t>
            </a:r>
            <a:endParaRPr lang="en-US" altLang="en-AU" sz="2400" b="1">
              <a:latin typeface="Arial Narrow" pitchFamily="34" charset="0"/>
            </a:endParaRP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6400800" y="4246563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AU" sz="2400">
                <a:latin typeface="Arial Narrow" pitchFamily="34" charset="0"/>
              </a:rPr>
              <a:t>0.2-</a:t>
            </a:r>
            <a:r>
              <a:rPr lang="en-AU" altLang="en-AU" sz="2400" b="1">
                <a:latin typeface="Arial Narrow" pitchFamily="34" charset="0"/>
              </a:rPr>
              <a:t>0.6</a:t>
            </a:r>
            <a:endParaRPr lang="en-US" altLang="en-AU" sz="2400" b="1">
              <a:latin typeface="Arial Narrow" pitchFamily="34" charset="0"/>
            </a:endParaRPr>
          </a:p>
        </p:txBody>
      </p:sp>
      <p:grpSp>
        <p:nvGrpSpPr>
          <p:cNvPr id="306228" name="Group 52"/>
          <p:cNvGrpSpPr>
            <a:grpSpLocks/>
          </p:cNvGrpSpPr>
          <p:nvPr/>
        </p:nvGrpSpPr>
        <p:grpSpPr bwMode="auto">
          <a:xfrm>
            <a:off x="5000629" y="4600575"/>
            <a:ext cx="2362202" cy="454025"/>
            <a:chOff x="2819" y="3477"/>
            <a:chExt cx="1488" cy="247"/>
          </a:xfrm>
        </p:grpSpPr>
        <p:sp>
          <p:nvSpPr>
            <p:cNvPr id="18476" name="Rectangle 53"/>
            <p:cNvSpPr>
              <a:spLocks noChangeArrowheads="1"/>
            </p:cNvSpPr>
            <p:nvPr/>
          </p:nvSpPr>
          <p:spPr bwMode="auto">
            <a:xfrm>
              <a:off x="2819" y="3477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>
                  <a:latin typeface="Arial Narrow" pitchFamily="34" charset="0"/>
                </a:rPr>
                <a:t>0.5-</a:t>
              </a:r>
              <a:r>
                <a:rPr lang="en-AU" altLang="en-AU" sz="2400" b="1">
                  <a:latin typeface="Arial Narrow" pitchFamily="34" charset="0"/>
                </a:rPr>
                <a:t>0.8</a:t>
              </a:r>
              <a:endParaRPr lang="en-US" altLang="en-AU" sz="2400" b="1">
                <a:latin typeface="Arial Narrow" pitchFamily="34" charset="0"/>
              </a:endParaRPr>
            </a:p>
          </p:txBody>
        </p:sp>
        <p:sp>
          <p:nvSpPr>
            <p:cNvPr id="18477" name="Rectangle 54"/>
            <p:cNvSpPr>
              <a:spLocks noChangeArrowheads="1"/>
            </p:cNvSpPr>
            <p:nvPr/>
          </p:nvSpPr>
          <p:spPr bwMode="auto">
            <a:xfrm>
              <a:off x="3701" y="3477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0.6-</a:t>
              </a:r>
              <a:r>
                <a:rPr lang="en-AU" altLang="en-AU" sz="2400" b="1" dirty="0">
                  <a:latin typeface="Arial Narrow" pitchFamily="34" charset="0"/>
                </a:rPr>
                <a:t>1.2</a:t>
              </a:r>
              <a:endParaRPr lang="en-US" altLang="en-AU" sz="2400" b="1" dirty="0">
                <a:latin typeface="Arial Narrow" pitchFamily="34" charset="0"/>
              </a:endParaRPr>
            </a:p>
          </p:txBody>
        </p:sp>
      </p:grp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5143502" y="4964113"/>
            <a:ext cx="2219326" cy="454025"/>
            <a:chOff x="2909" y="3669"/>
            <a:chExt cx="1398" cy="247"/>
          </a:xfrm>
        </p:grpSpPr>
        <p:sp>
          <p:nvSpPr>
            <p:cNvPr id="18474" name="Rectangle 56"/>
            <p:cNvSpPr>
              <a:spLocks noChangeArrowheads="1"/>
            </p:cNvSpPr>
            <p:nvPr/>
          </p:nvSpPr>
          <p:spPr bwMode="auto">
            <a:xfrm>
              <a:off x="2909" y="3669"/>
              <a:ext cx="42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>
                  <a:latin typeface="Arial Narrow" pitchFamily="34" charset="0"/>
                </a:rPr>
                <a:t>&gt;0.8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3701" y="3669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1.2-</a:t>
              </a:r>
              <a:r>
                <a:rPr lang="en-AU" altLang="en-AU" sz="2400" b="1" dirty="0">
                  <a:latin typeface="Arial Narrow" pitchFamily="34" charset="0"/>
                </a:rPr>
                <a:t>2.0</a:t>
              </a:r>
              <a:endParaRPr lang="en-US" altLang="en-AU" sz="2400" b="1" dirty="0">
                <a:latin typeface="Arial Narrow" pitchFamily="34" charset="0"/>
              </a:endParaRPr>
            </a:p>
          </p:txBody>
        </p:sp>
      </p:grpSp>
      <p:grpSp>
        <p:nvGrpSpPr>
          <p:cNvPr id="306234" name="Group 58"/>
          <p:cNvGrpSpPr>
            <a:grpSpLocks/>
          </p:cNvGrpSpPr>
          <p:nvPr/>
        </p:nvGrpSpPr>
        <p:grpSpPr bwMode="auto">
          <a:xfrm>
            <a:off x="5319715" y="5311775"/>
            <a:ext cx="2041526" cy="454025"/>
            <a:chOff x="3020" y="3861"/>
            <a:chExt cx="1286" cy="247"/>
          </a:xfrm>
        </p:grpSpPr>
        <p:sp>
          <p:nvSpPr>
            <p:cNvPr id="18472" name="Rectangle 59"/>
            <p:cNvSpPr>
              <a:spLocks noChangeArrowheads="1"/>
            </p:cNvSpPr>
            <p:nvPr/>
          </p:nvSpPr>
          <p:spPr bwMode="auto">
            <a:xfrm>
              <a:off x="3020" y="3861"/>
              <a:ext cx="20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>
                  <a:latin typeface="Arial Narrow" pitchFamily="34" charset="0"/>
                </a:rPr>
                <a:t>?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73" name="Rectangle 60"/>
            <p:cNvSpPr>
              <a:spLocks noChangeArrowheads="1"/>
            </p:cNvSpPr>
            <p:nvPr/>
          </p:nvSpPr>
          <p:spPr bwMode="auto">
            <a:xfrm>
              <a:off x="3700" y="3861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2.0-4.0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  <p:grpSp>
        <p:nvGrpSpPr>
          <p:cNvPr id="306237" name="Group 61"/>
          <p:cNvGrpSpPr>
            <a:grpSpLocks/>
          </p:cNvGrpSpPr>
          <p:nvPr/>
        </p:nvGrpSpPr>
        <p:grpSpPr bwMode="auto">
          <a:xfrm>
            <a:off x="3333750" y="3889375"/>
            <a:ext cx="4191000" cy="1865313"/>
            <a:chOff x="1769" y="3093"/>
            <a:chExt cx="2640" cy="1015"/>
          </a:xfrm>
        </p:grpSpPr>
        <p:sp>
          <p:nvSpPr>
            <p:cNvPr id="18466" name="Rectangle 62"/>
            <p:cNvSpPr>
              <a:spLocks noChangeArrowheads="1"/>
            </p:cNvSpPr>
            <p:nvPr/>
          </p:nvSpPr>
          <p:spPr bwMode="auto">
            <a:xfrm>
              <a:off x="2134" y="3093"/>
              <a:ext cx="48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67" name="Rectangle 63"/>
            <p:cNvSpPr>
              <a:spLocks noChangeArrowheads="1"/>
            </p:cNvSpPr>
            <p:nvPr/>
          </p:nvSpPr>
          <p:spPr bwMode="auto">
            <a:xfrm>
              <a:off x="2134" y="3285"/>
              <a:ext cx="48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68" name="Rectangle 64"/>
            <p:cNvSpPr>
              <a:spLocks noChangeArrowheads="1"/>
            </p:cNvSpPr>
            <p:nvPr/>
          </p:nvSpPr>
          <p:spPr bwMode="auto">
            <a:xfrm>
              <a:off x="1835" y="3477"/>
              <a:ext cx="78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69" name="Rectangle 65"/>
            <p:cNvSpPr>
              <a:spLocks noChangeArrowheads="1"/>
            </p:cNvSpPr>
            <p:nvPr/>
          </p:nvSpPr>
          <p:spPr bwMode="auto">
            <a:xfrm>
              <a:off x="2151" y="3669"/>
              <a:ext cx="46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70" name="Rectangle 66"/>
            <p:cNvSpPr>
              <a:spLocks noChangeArrowheads="1"/>
            </p:cNvSpPr>
            <p:nvPr/>
          </p:nvSpPr>
          <p:spPr bwMode="auto">
            <a:xfrm>
              <a:off x="1809" y="3861"/>
              <a:ext cx="80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71" name="Line 67"/>
            <p:cNvSpPr>
              <a:spLocks noChangeShapeType="1"/>
            </p:cNvSpPr>
            <p:nvPr/>
          </p:nvSpPr>
          <p:spPr bwMode="auto">
            <a:xfrm flipH="1">
              <a:off x="1769" y="3093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44" name="Group 68"/>
          <p:cNvGrpSpPr>
            <a:grpSpLocks/>
          </p:cNvGrpSpPr>
          <p:nvPr/>
        </p:nvGrpSpPr>
        <p:grpSpPr bwMode="auto">
          <a:xfrm>
            <a:off x="2784475" y="5645150"/>
            <a:ext cx="4433888" cy="454025"/>
            <a:chOff x="1754" y="3679"/>
            <a:chExt cx="2793" cy="247"/>
          </a:xfrm>
        </p:grpSpPr>
        <p:grpSp>
          <p:nvGrpSpPr>
            <p:cNvPr id="18462" name="Group 69"/>
            <p:cNvGrpSpPr>
              <a:grpSpLocks/>
            </p:cNvGrpSpPr>
            <p:nvPr/>
          </p:nvGrpSpPr>
          <p:grpSpPr bwMode="auto">
            <a:xfrm>
              <a:off x="3351" y="3679"/>
              <a:ext cx="1196" cy="247"/>
              <a:chOff x="3020" y="3861"/>
              <a:chExt cx="1196" cy="247"/>
            </a:xfrm>
          </p:grpSpPr>
          <p:sp>
            <p:nvSpPr>
              <p:cNvPr id="18464" name="Rectangle 70"/>
              <p:cNvSpPr>
                <a:spLocks noChangeArrowheads="1"/>
              </p:cNvSpPr>
              <p:nvPr/>
            </p:nvSpPr>
            <p:spPr bwMode="auto">
              <a:xfrm>
                <a:off x="3020" y="3861"/>
                <a:ext cx="202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AU" altLang="en-AU" sz="2400">
                    <a:latin typeface="Arial Narrow" pitchFamily="34" charset="0"/>
                  </a:rPr>
                  <a:t>?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8465" name="Rectangle 71"/>
              <p:cNvSpPr>
                <a:spLocks noChangeArrowheads="1"/>
              </p:cNvSpPr>
              <p:nvPr/>
            </p:nvSpPr>
            <p:spPr bwMode="auto">
              <a:xfrm>
                <a:off x="3790" y="3861"/>
                <a:ext cx="426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AU" altLang="en-AU" sz="2400" dirty="0">
                    <a:latin typeface="Arial Narrow" pitchFamily="34" charset="0"/>
                  </a:rPr>
                  <a:t>&gt;4.0</a:t>
                </a:r>
                <a:endParaRPr lang="en-US" altLang="en-AU" sz="2400" dirty="0">
                  <a:latin typeface="Arial Narrow" pitchFamily="34" charset="0"/>
                </a:endParaRPr>
              </a:p>
            </p:txBody>
          </p:sp>
        </p:grpSp>
        <p:sp>
          <p:nvSpPr>
            <p:cNvPr id="18463" name="Rectangle 72"/>
            <p:cNvSpPr>
              <a:spLocks noChangeArrowheads="1"/>
            </p:cNvSpPr>
            <p:nvPr/>
          </p:nvSpPr>
          <p:spPr bwMode="auto">
            <a:xfrm>
              <a:off x="1754" y="3679"/>
              <a:ext cx="11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extremely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  <p:grpSp>
        <p:nvGrpSpPr>
          <p:cNvPr id="306263" name="Group 87"/>
          <p:cNvGrpSpPr>
            <a:grpSpLocks/>
          </p:cNvGrpSpPr>
          <p:nvPr/>
        </p:nvGrpSpPr>
        <p:grpSpPr bwMode="auto">
          <a:xfrm>
            <a:off x="501650" y="5781675"/>
            <a:ext cx="8174038" cy="939800"/>
            <a:chOff x="316" y="3642"/>
            <a:chExt cx="5149" cy="592"/>
          </a:xfrm>
        </p:grpSpPr>
        <p:grpSp>
          <p:nvGrpSpPr>
            <p:cNvPr id="18448" name="Group 73"/>
            <p:cNvGrpSpPr>
              <a:grpSpLocks/>
            </p:cNvGrpSpPr>
            <p:nvPr/>
          </p:nvGrpSpPr>
          <p:grpSpPr bwMode="auto">
            <a:xfrm>
              <a:off x="339" y="3917"/>
              <a:ext cx="5126" cy="317"/>
              <a:chOff x="476" y="3793"/>
              <a:chExt cx="5126" cy="317"/>
            </a:xfrm>
          </p:grpSpPr>
          <p:sp>
            <p:nvSpPr>
              <p:cNvPr id="18450" name="Rectangle 74"/>
              <p:cNvSpPr>
                <a:spLocks noChangeArrowheads="1"/>
              </p:cNvSpPr>
              <p:nvPr/>
            </p:nvSpPr>
            <p:spPr bwMode="auto">
              <a:xfrm rot="10800000">
                <a:off x="476" y="3793"/>
                <a:ext cx="5126" cy="317"/>
              </a:xfrm>
              <a:prstGeom prst="rect">
                <a:avLst/>
              </a:prstGeom>
              <a:gradFill rotWithShape="1">
                <a:gsLst>
                  <a:gs pos="0">
                    <a:srgbClr val="FF3399">
                      <a:alpha val="29999"/>
                    </a:srgbClr>
                  </a:gs>
                  <a:gs pos="25000">
                    <a:srgbClr val="FF6633">
                      <a:alpha val="29999"/>
                    </a:srgbClr>
                  </a:gs>
                  <a:gs pos="50000">
                    <a:srgbClr val="FFFF00">
                      <a:alpha val="29999"/>
                    </a:srgbClr>
                  </a:gs>
                  <a:gs pos="75000">
                    <a:srgbClr val="01A78F">
                      <a:alpha val="29999"/>
                    </a:srgbClr>
                  </a:gs>
                  <a:gs pos="100000">
                    <a:srgbClr val="3366FF">
                      <a:alpha val="29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8451" name="Rectangle 75"/>
              <p:cNvSpPr>
                <a:spLocks noChangeArrowheads="1"/>
              </p:cNvSpPr>
              <p:nvPr/>
            </p:nvSpPr>
            <p:spPr bwMode="auto">
              <a:xfrm>
                <a:off x="954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0.2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452" name="Rectangle 76"/>
              <p:cNvSpPr>
                <a:spLocks noChangeArrowheads="1"/>
              </p:cNvSpPr>
              <p:nvPr/>
            </p:nvSpPr>
            <p:spPr bwMode="auto">
              <a:xfrm>
                <a:off x="1708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0.6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453" name="Rectangle 77"/>
              <p:cNvSpPr>
                <a:spLocks noChangeArrowheads="1"/>
              </p:cNvSpPr>
              <p:nvPr/>
            </p:nvSpPr>
            <p:spPr bwMode="auto">
              <a:xfrm>
                <a:off x="2761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1.2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454" name="Rectangle 78"/>
              <p:cNvSpPr>
                <a:spLocks noChangeArrowheads="1"/>
              </p:cNvSpPr>
              <p:nvPr/>
            </p:nvSpPr>
            <p:spPr bwMode="auto">
              <a:xfrm>
                <a:off x="3497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2.0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455" name="Rectangle 79"/>
              <p:cNvSpPr>
                <a:spLocks noChangeArrowheads="1"/>
              </p:cNvSpPr>
              <p:nvPr/>
            </p:nvSpPr>
            <p:spPr bwMode="auto">
              <a:xfrm>
                <a:off x="4551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4.0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456" name="Rectangle 80"/>
              <p:cNvSpPr>
                <a:spLocks noChangeArrowheads="1"/>
              </p:cNvSpPr>
              <p:nvPr/>
            </p:nvSpPr>
            <p:spPr bwMode="auto">
              <a:xfrm>
                <a:off x="521" y="3817"/>
                <a:ext cx="390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trivial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8457" name="Rectangle 81"/>
              <p:cNvSpPr>
                <a:spLocks noChangeArrowheads="1"/>
              </p:cNvSpPr>
              <p:nvPr/>
            </p:nvSpPr>
            <p:spPr bwMode="auto">
              <a:xfrm>
                <a:off x="1274" y="3817"/>
                <a:ext cx="390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small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8458" name="Rectangle 82"/>
              <p:cNvSpPr>
                <a:spLocks noChangeArrowheads="1"/>
              </p:cNvSpPr>
              <p:nvPr/>
            </p:nvSpPr>
            <p:spPr bwMode="auto">
              <a:xfrm>
                <a:off x="2028" y="3817"/>
                <a:ext cx="689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moderate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8459" name="Rectangle 83"/>
              <p:cNvSpPr>
                <a:spLocks noChangeArrowheads="1"/>
              </p:cNvSpPr>
              <p:nvPr/>
            </p:nvSpPr>
            <p:spPr bwMode="auto">
              <a:xfrm>
                <a:off x="3081" y="3817"/>
                <a:ext cx="37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large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8460" name="Rectangle 84"/>
              <p:cNvSpPr>
                <a:spLocks noChangeArrowheads="1"/>
              </p:cNvSpPr>
              <p:nvPr/>
            </p:nvSpPr>
            <p:spPr bwMode="auto">
              <a:xfrm>
                <a:off x="3818" y="3817"/>
                <a:ext cx="71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very large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8461" name="Rectangle 85"/>
              <p:cNvSpPr>
                <a:spLocks noChangeArrowheads="1"/>
              </p:cNvSpPr>
              <p:nvPr/>
            </p:nvSpPr>
            <p:spPr bwMode="auto">
              <a:xfrm>
                <a:off x="4872" y="3817"/>
                <a:ext cx="67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ext. </a:t>
                </a:r>
                <a:r>
                  <a:rPr lang="en-AU" altLang="en-AU" sz="2400" dirty="0">
                    <a:latin typeface="Arial Narrow" pitchFamily="34" charset="0"/>
                  </a:rPr>
                  <a:t>large</a:t>
                </a:r>
                <a:endParaRPr lang="en-US" altLang="en-AU" sz="2400" dirty="0">
                  <a:latin typeface="Arial Narrow" pitchFamily="34" charset="0"/>
                </a:endParaRPr>
              </a:p>
            </p:txBody>
          </p:sp>
        </p:grpSp>
        <p:sp>
          <p:nvSpPr>
            <p:cNvPr id="18449" name="Text Box 86"/>
            <p:cNvSpPr txBox="1">
              <a:spLocks noChangeArrowheads="1"/>
            </p:cNvSpPr>
            <p:nvPr/>
          </p:nvSpPr>
          <p:spPr bwMode="auto">
            <a:xfrm>
              <a:off x="316" y="3642"/>
              <a:ext cx="127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 Narrow" pitchFamily="34" charset="0"/>
                </a:rPr>
                <a:t>Complete scale: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87624" y="446580"/>
            <a:ext cx="2684463" cy="2916238"/>
            <a:chOff x="1537629" y="446580"/>
            <a:chExt cx="2684463" cy="2916238"/>
          </a:xfrm>
        </p:grpSpPr>
        <p:sp>
          <p:nvSpPr>
            <p:cNvPr id="18501" name="Rectangle 4"/>
            <p:cNvSpPr>
              <a:spLocks noChangeArrowheads="1"/>
            </p:cNvSpPr>
            <p:nvPr/>
          </p:nvSpPr>
          <p:spPr bwMode="auto">
            <a:xfrm>
              <a:off x="1677329" y="861539"/>
              <a:ext cx="2416175" cy="24652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2" name="Rectangle 5"/>
            <p:cNvSpPr>
              <a:spLocks noChangeArrowheads="1"/>
            </p:cNvSpPr>
            <p:nvPr/>
          </p:nvSpPr>
          <p:spPr bwMode="auto">
            <a:xfrm>
              <a:off x="1869417" y="1818249"/>
              <a:ext cx="2043113" cy="10820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AU" sz="1800">
                  <a:solidFill>
                    <a:schemeClr val="tx2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8503" name="Rectangle 6"/>
            <p:cNvSpPr>
              <a:spLocks noChangeArrowheads="1"/>
            </p:cNvSpPr>
            <p:nvPr/>
          </p:nvSpPr>
          <p:spPr bwMode="auto">
            <a:xfrm>
              <a:off x="2347254" y="2939214"/>
              <a:ext cx="1192213" cy="423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dirty="0">
                  <a:latin typeface="Arial" pitchFamily="34" charset="0"/>
                </a:rPr>
                <a:t>strength</a:t>
              </a:r>
              <a:endParaRPr lang="en-US" altLang="en-AU" dirty="0">
                <a:latin typeface="Arial" pitchFamily="34" charset="0"/>
              </a:endParaRPr>
            </a:p>
          </p:txBody>
        </p:sp>
        <p:sp>
          <p:nvSpPr>
            <p:cNvPr id="18504" name="Freeform 7"/>
            <p:cNvSpPr>
              <a:spLocks/>
            </p:cNvSpPr>
            <p:nvPr/>
          </p:nvSpPr>
          <p:spPr bwMode="auto">
            <a:xfrm>
              <a:off x="1910692" y="1887409"/>
              <a:ext cx="1903413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20 w 1512"/>
                <a:gd name="T21" fmla="*/ 2 h 972"/>
                <a:gd name="T22" fmla="*/ 21 w 1512"/>
                <a:gd name="T23" fmla="*/ 4 h 972"/>
                <a:gd name="T24" fmla="*/ 24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8"/>
            <p:cNvSpPr>
              <a:spLocks/>
            </p:cNvSpPr>
            <p:nvPr/>
          </p:nvSpPr>
          <p:spPr bwMode="auto">
            <a:xfrm>
              <a:off x="1959904" y="1887409"/>
              <a:ext cx="1901825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19 w 1512"/>
                <a:gd name="T21" fmla="*/ 2 h 972"/>
                <a:gd name="T22" fmla="*/ 21 w 1512"/>
                <a:gd name="T23" fmla="*/ 4 h 972"/>
                <a:gd name="T24" fmla="*/ 23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77056" y="1493086"/>
              <a:ext cx="192088" cy="100858"/>
              <a:chOff x="2883829" y="1491181"/>
              <a:chExt cx="192088" cy="100858"/>
            </a:xfrm>
          </p:grpSpPr>
          <p:sp>
            <p:nvSpPr>
              <p:cNvPr id="18518" name="Line 10"/>
              <p:cNvSpPr>
                <a:spLocks noChangeShapeType="1"/>
              </p:cNvSpPr>
              <p:nvPr/>
            </p:nvSpPr>
            <p:spPr bwMode="auto">
              <a:xfrm>
                <a:off x="2883829" y="1541610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Line 11"/>
              <p:cNvSpPr>
                <a:spLocks noChangeShapeType="1"/>
              </p:cNvSpPr>
              <p:nvPr/>
            </p:nvSpPr>
            <p:spPr bwMode="auto">
              <a:xfrm>
                <a:off x="3075917" y="1491181"/>
                <a:ext cx="0" cy="1008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8" name="Group 13"/>
            <p:cNvGrpSpPr>
              <a:grpSpLocks/>
            </p:cNvGrpSpPr>
            <p:nvPr/>
          </p:nvGrpSpPr>
          <p:grpSpPr bwMode="auto">
            <a:xfrm>
              <a:off x="2917908" y="1108521"/>
              <a:ext cx="215900" cy="100858"/>
              <a:chOff x="3650" y="2976"/>
              <a:chExt cx="171" cy="96"/>
            </a:xfrm>
          </p:grpSpPr>
          <p:sp>
            <p:nvSpPr>
              <p:cNvPr id="18516" name="Line 14"/>
              <p:cNvSpPr>
                <a:spLocks noChangeShapeType="1"/>
              </p:cNvSpPr>
              <p:nvPr/>
            </p:nvSpPr>
            <p:spPr bwMode="auto">
              <a:xfrm>
                <a:off x="3650" y="3024"/>
                <a:ext cx="1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Line 15"/>
              <p:cNvSpPr>
                <a:spLocks noChangeShapeType="1"/>
              </p:cNvSpPr>
              <p:nvPr/>
            </p:nvSpPr>
            <p:spPr bwMode="auto">
              <a:xfrm>
                <a:off x="3819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10" name="Line 17"/>
            <p:cNvSpPr>
              <a:spLocks noChangeShapeType="1"/>
            </p:cNvSpPr>
            <p:nvPr/>
          </p:nvSpPr>
          <p:spPr bwMode="auto">
            <a:xfrm>
              <a:off x="1858304" y="2906075"/>
              <a:ext cx="205105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Rectangle 19"/>
            <p:cNvSpPr>
              <a:spLocks noChangeArrowheads="1"/>
            </p:cNvSpPr>
            <p:nvPr/>
          </p:nvSpPr>
          <p:spPr bwMode="auto">
            <a:xfrm>
              <a:off x="1907517" y="935021"/>
              <a:ext cx="78105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AU" b="1" dirty="0">
                  <a:latin typeface="Arial" pitchFamily="34" charset="0"/>
                </a:rPr>
                <a:t>post</a:t>
              </a:r>
            </a:p>
          </p:txBody>
        </p:sp>
        <p:sp>
          <p:nvSpPr>
            <p:cNvPr id="18514" name="Rectangle 21"/>
            <p:cNvSpPr>
              <a:spLocks noChangeArrowheads="1"/>
            </p:cNvSpPr>
            <p:nvPr/>
          </p:nvSpPr>
          <p:spPr bwMode="auto">
            <a:xfrm>
              <a:off x="2066267" y="1326927"/>
              <a:ext cx="62230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b="1" dirty="0">
                  <a:latin typeface="Arial" pitchFamily="34" charset="0"/>
                </a:rPr>
                <a:t>p</a:t>
              </a:r>
              <a:r>
                <a:rPr lang="en-US" altLang="en-AU" b="1" dirty="0">
                  <a:latin typeface="Arial" pitchFamily="34" charset="0"/>
                </a:rPr>
                <a:t>re</a:t>
              </a:r>
            </a:p>
          </p:txBody>
        </p:sp>
        <p:sp>
          <p:nvSpPr>
            <p:cNvPr id="18515" name="Rectangle 22"/>
            <p:cNvSpPr>
              <a:spLocks noChangeArrowheads="1"/>
            </p:cNvSpPr>
            <p:nvPr/>
          </p:nvSpPr>
          <p:spPr bwMode="auto">
            <a:xfrm>
              <a:off x="1537629" y="446580"/>
              <a:ext cx="2684463" cy="439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AU" sz="2300" b="1" dirty="0">
                  <a:latin typeface="Arial Narrow" pitchFamily="34" charset="0"/>
                </a:rPr>
                <a:t>Trivial effect (0.1x SD)</a:t>
              </a:r>
            </a:p>
          </p:txBody>
        </p:sp>
        <p:sp>
          <p:nvSpPr>
            <p:cNvPr id="91" name="Line 122"/>
            <p:cNvSpPr>
              <a:spLocks noChangeShapeType="1"/>
            </p:cNvSpPr>
            <p:nvPr/>
          </p:nvSpPr>
          <p:spPr bwMode="auto">
            <a:xfrm flipH="1">
              <a:off x="2874304" y="1155468"/>
              <a:ext cx="38100" cy="386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 flipH="1">
              <a:off x="2672208" y="1493086"/>
              <a:ext cx="192088" cy="100858"/>
              <a:chOff x="3036229" y="1643581"/>
              <a:chExt cx="192088" cy="100858"/>
            </a:xfrm>
          </p:grpSpPr>
          <p:sp>
            <p:nvSpPr>
              <p:cNvPr id="93" name="Line 10"/>
              <p:cNvSpPr>
                <a:spLocks noChangeShapeType="1"/>
              </p:cNvSpPr>
              <p:nvPr/>
            </p:nvSpPr>
            <p:spPr bwMode="auto">
              <a:xfrm>
                <a:off x="3036229" y="1694010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"/>
              <p:cNvSpPr>
                <a:spLocks noChangeShapeType="1"/>
              </p:cNvSpPr>
              <p:nvPr/>
            </p:nvSpPr>
            <p:spPr bwMode="auto">
              <a:xfrm>
                <a:off x="3228317" y="1643581"/>
                <a:ext cx="0" cy="1008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flipH="1">
              <a:off x="2716295" y="1108521"/>
              <a:ext cx="192088" cy="100858"/>
              <a:chOff x="3036229" y="1643581"/>
              <a:chExt cx="192088" cy="100858"/>
            </a:xfrm>
          </p:grpSpPr>
          <p:sp>
            <p:nvSpPr>
              <p:cNvPr id="103" name="Line 10"/>
              <p:cNvSpPr>
                <a:spLocks noChangeShapeType="1"/>
              </p:cNvSpPr>
              <p:nvPr/>
            </p:nvSpPr>
            <p:spPr bwMode="auto">
              <a:xfrm>
                <a:off x="3036229" y="1694010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3228317" y="1643581"/>
                <a:ext cx="0" cy="1008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134"/>
            <p:cNvSpPr>
              <a:spLocks noChangeArrowheads="1"/>
            </p:cNvSpPr>
            <p:nvPr/>
          </p:nvSpPr>
          <p:spPr bwMode="auto">
            <a:xfrm>
              <a:off x="2839296" y="109141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9" name="Oval 134"/>
            <p:cNvSpPr>
              <a:spLocks noChangeArrowheads="1"/>
            </p:cNvSpPr>
            <p:nvPr/>
          </p:nvSpPr>
          <p:spPr bwMode="auto">
            <a:xfrm>
              <a:off x="2792725" y="1470934"/>
              <a:ext cx="144463" cy="14446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69595" y="446580"/>
            <a:ext cx="3138488" cy="2916238"/>
            <a:chOff x="4419600" y="446580"/>
            <a:chExt cx="3138488" cy="2916238"/>
          </a:xfrm>
        </p:grpSpPr>
        <p:sp>
          <p:nvSpPr>
            <p:cNvPr id="123" name="Rectangle 4"/>
            <p:cNvSpPr>
              <a:spLocks noChangeArrowheads="1"/>
            </p:cNvSpPr>
            <p:nvPr/>
          </p:nvSpPr>
          <p:spPr bwMode="auto">
            <a:xfrm>
              <a:off x="4548188" y="863804"/>
              <a:ext cx="2898776" cy="24652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3" name="Rectangle 25"/>
            <p:cNvSpPr>
              <a:spLocks noChangeArrowheads="1"/>
            </p:cNvSpPr>
            <p:nvPr/>
          </p:nvSpPr>
          <p:spPr bwMode="auto">
            <a:xfrm>
              <a:off x="4676775" y="1818249"/>
              <a:ext cx="2598738" cy="10820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AU" sz="1800">
                  <a:solidFill>
                    <a:schemeClr val="tx2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8484" name="Rectangle 26"/>
            <p:cNvSpPr>
              <a:spLocks noChangeArrowheads="1"/>
            </p:cNvSpPr>
            <p:nvPr/>
          </p:nvSpPr>
          <p:spPr bwMode="auto">
            <a:xfrm>
              <a:off x="5364163" y="2939214"/>
              <a:ext cx="1192213" cy="423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AU">
                  <a:latin typeface="Arial" pitchFamily="34" charset="0"/>
                </a:rPr>
                <a:t>strength</a:t>
              </a:r>
            </a:p>
          </p:txBody>
        </p:sp>
        <p:sp>
          <p:nvSpPr>
            <p:cNvPr id="18485" name="Freeform 27"/>
            <p:cNvSpPr>
              <a:spLocks/>
            </p:cNvSpPr>
            <p:nvPr/>
          </p:nvSpPr>
          <p:spPr bwMode="auto">
            <a:xfrm>
              <a:off x="4719638" y="1887409"/>
              <a:ext cx="1903413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20 w 1512"/>
                <a:gd name="T21" fmla="*/ 2 h 972"/>
                <a:gd name="T22" fmla="*/ 21 w 1512"/>
                <a:gd name="T23" fmla="*/ 4 h 972"/>
                <a:gd name="T24" fmla="*/ 24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28"/>
            <p:cNvSpPr>
              <a:spLocks/>
            </p:cNvSpPr>
            <p:nvPr/>
          </p:nvSpPr>
          <p:spPr bwMode="auto">
            <a:xfrm>
              <a:off x="5319713" y="1887409"/>
              <a:ext cx="1903413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20 w 1512"/>
                <a:gd name="T21" fmla="*/ 2 h 972"/>
                <a:gd name="T22" fmla="*/ 21 w 1512"/>
                <a:gd name="T23" fmla="*/ 4 h 972"/>
                <a:gd name="T24" fmla="*/ 24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37"/>
            <p:cNvSpPr>
              <a:spLocks noChangeShapeType="1"/>
            </p:cNvSpPr>
            <p:nvPr/>
          </p:nvSpPr>
          <p:spPr bwMode="auto">
            <a:xfrm>
              <a:off x="4667250" y="2906075"/>
              <a:ext cx="2605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Rectangle 42"/>
            <p:cNvSpPr>
              <a:spLocks noChangeArrowheads="1"/>
            </p:cNvSpPr>
            <p:nvPr/>
          </p:nvSpPr>
          <p:spPr bwMode="auto">
            <a:xfrm>
              <a:off x="4419600" y="446580"/>
              <a:ext cx="3138488" cy="439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AU" sz="2300" b="1">
                  <a:latin typeface="Arial Narrow" pitchFamily="34" charset="0"/>
                </a:rPr>
                <a:t>Very large effect (3.0x SD)</a:t>
              </a:r>
            </a:p>
          </p:txBody>
        </p:sp>
        <p:sp>
          <p:nvSpPr>
            <p:cNvPr id="107" name="Line 10"/>
            <p:cNvSpPr>
              <a:spLocks noChangeShapeType="1"/>
            </p:cNvSpPr>
            <p:nvPr/>
          </p:nvSpPr>
          <p:spPr bwMode="auto">
            <a:xfrm>
              <a:off x="5690447" y="1544797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5882535" y="1494368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"/>
            <p:cNvSpPr>
              <a:spLocks noChangeShapeType="1"/>
            </p:cNvSpPr>
            <p:nvPr/>
          </p:nvSpPr>
          <p:spPr bwMode="auto">
            <a:xfrm>
              <a:off x="6282492" y="1160232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5"/>
            <p:cNvSpPr>
              <a:spLocks noChangeShapeType="1"/>
            </p:cNvSpPr>
            <p:nvPr/>
          </p:nvSpPr>
          <p:spPr bwMode="auto">
            <a:xfrm>
              <a:off x="6495867" y="1109803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4720908" y="936303"/>
              <a:ext cx="78105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AU" b="1" dirty="0">
                  <a:latin typeface="Arial" pitchFamily="34" charset="0"/>
                </a:rPr>
                <a:t>post</a:t>
              </a:r>
            </a:p>
          </p:txBody>
        </p:sp>
        <p:sp>
          <p:nvSpPr>
            <p:cNvPr id="113" name="Rectangle 21"/>
            <p:cNvSpPr>
              <a:spLocks noChangeArrowheads="1"/>
            </p:cNvSpPr>
            <p:nvPr/>
          </p:nvSpPr>
          <p:spPr bwMode="auto">
            <a:xfrm>
              <a:off x="4879658" y="1328209"/>
              <a:ext cx="62230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b="1" dirty="0">
                  <a:latin typeface="Arial" pitchFamily="34" charset="0"/>
                </a:rPr>
                <a:t>p</a:t>
              </a:r>
              <a:r>
                <a:rPr lang="en-US" altLang="en-AU" b="1" dirty="0">
                  <a:latin typeface="Arial" pitchFamily="34" charset="0"/>
                </a:rPr>
                <a:t>re</a:t>
              </a:r>
            </a:p>
          </p:txBody>
        </p:sp>
        <p:sp>
          <p:nvSpPr>
            <p:cNvPr id="114" name="Line 122"/>
            <p:cNvSpPr>
              <a:spLocks noChangeShapeType="1"/>
            </p:cNvSpPr>
            <p:nvPr/>
          </p:nvSpPr>
          <p:spPr bwMode="auto">
            <a:xfrm flipH="1">
              <a:off x="5687695" y="1163353"/>
              <a:ext cx="585272" cy="3795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flipH="1">
              <a:off x="5485599" y="1544797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"/>
            <p:cNvSpPr>
              <a:spLocks noChangeShapeType="1"/>
            </p:cNvSpPr>
            <p:nvPr/>
          </p:nvSpPr>
          <p:spPr bwMode="auto">
            <a:xfrm flipH="1">
              <a:off x="5485599" y="1494368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"/>
            <p:cNvSpPr>
              <a:spLocks noChangeShapeType="1"/>
            </p:cNvSpPr>
            <p:nvPr/>
          </p:nvSpPr>
          <p:spPr bwMode="auto">
            <a:xfrm flipH="1">
              <a:off x="6080879" y="1160232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 flipH="1">
              <a:off x="6080879" y="1109803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34"/>
            <p:cNvSpPr>
              <a:spLocks noChangeArrowheads="1"/>
            </p:cNvSpPr>
            <p:nvPr/>
          </p:nvSpPr>
          <p:spPr bwMode="auto">
            <a:xfrm>
              <a:off x="6203880" y="1092695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22" name="Oval 134"/>
            <p:cNvSpPr>
              <a:spLocks noChangeArrowheads="1"/>
            </p:cNvSpPr>
            <p:nvPr/>
          </p:nvSpPr>
          <p:spPr bwMode="auto">
            <a:xfrm>
              <a:off x="5606116" y="1472216"/>
              <a:ext cx="144463" cy="14446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81261" y="2319670"/>
            <a:ext cx="1384331" cy="1417061"/>
            <a:chOff x="7381261" y="2319670"/>
            <a:chExt cx="1384331" cy="1417061"/>
          </a:xfrm>
        </p:grpSpPr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7381261" y="2319670"/>
              <a:ext cx="1384331" cy="1104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 lIns="18000" tIns="44450" rIns="18000" bIns="44450">
              <a:no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Fits with the scale for correlations.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2" name="Freeform 1"/>
            <p:cNvSpPr/>
            <p:nvPr/>
          </p:nvSpPr>
          <p:spPr bwMode="auto">
            <a:xfrm>
              <a:off x="7424738" y="3349869"/>
              <a:ext cx="467558" cy="386862"/>
            </a:xfrm>
            <a:custGeom>
              <a:avLst/>
              <a:gdLst>
                <a:gd name="connsiteX0" fmla="*/ 0 w 501162"/>
                <a:gd name="connsiteY0" fmla="*/ 386862 h 386862"/>
                <a:gd name="connsiteX1" fmla="*/ 395654 w 501162"/>
                <a:gd name="connsiteY1" fmla="*/ 272562 h 386862"/>
                <a:gd name="connsiteX2" fmla="*/ 501162 w 501162"/>
                <a:gd name="connsiteY2" fmla="*/ 0 h 386862"/>
                <a:gd name="connsiteX0" fmla="*/ 0 w 501162"/>
                <a:gd name="connsiteY0" fmla="*/ 386862 h 386862"/>
                <a:gd name="connsiteX1" fmla="*/ 370367 w 501162"/>
                <a:gd name="connsiteY1" fmla="*/ 281354 h 386862"/>
                <a:gd name="connsiteX2" fmla="*/ 501162 w 501162"/>
                <a:gd name="connsiteY2" fmla="*/ 0 h 3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162" h="386862">
                  <a:moveTo>
                    <a:pt x="0" y="386862"/>
                  </a:moveTo>
                  <a:cubicBezTo>
                    <a:pt x="156063" y="361950"/>
                    <a:pt x="286840" y="345831"/>
                    <a:pt x="370367" y="281354"/>
                  </a:cubicBezTo>
                  <a:cubicBezTo>
                    <a:pt x="453894" y="216877"/>
                    <a:pt x="490171" y="104042"/>
                    <a:pt x="501162" y="0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1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9" grpId="0" autoUpdateAnimBg="0"/>
      <p:bldP spid="306226" grpId="0" autoUpdateAnimBg="0"/>
      <p:bldP spid="3062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44450"/>
            <a:ext cx="8924925" cy="6696918"/>
          </a:xfrm>
        </p:spPr>
        <p:txBody>
          <a:bodyPr/>
          <a:lstStyle/>
          <a:p>
            <a:r>
              <a:rPr lang="en-US" dirty="0" smtClean="0"/>
              <a:t>Cautions </a:t>
            </a:r>
            <a:r>
              <a:rPr lang="en-US" dirty="0"/>
              <a:t>with standardizing</a:t>
            </a:r>
          </a:p>
          <a:p>
            <a:pPr lvl="1"/>
            <a:r>
              <a:rPr lang="en-US" altLang="en-US" dirty="0" smtClean="0"/>
              <a:t>Standardizing works only when the SD comes from a sample that is </a:t>
            </a:r>
            <a:r>
              <a:rPr lang="en-US" altLang="en-US" dirty="0" smtClean="0">
                <a:solidFill>
                  <a:srgbClr val="0000FF"/>
                </a:solidFill>
              </a:rPr>
              <a:t>representative of a well-defined population</a:t>
            </a:r>
            <a:r>
              <a:rPr lang="en-US" altLang="en-US" dirty="0" smtClean="0"/>
              <a:t>. </a:t>
            </a:r>
          </a:p>
          <a:p>
            <a:pPr lvl="2"/>
            <a:r>
              <a:rPr lang="en-US" altLang="en-US" sz="2400" dirty="0" smtClean="0"/>
              <a:t>The resulting magnitude applies only to that population.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</a:rPr>
              <a:t>Choice of the SD</a:t>
            </a:r>
            <a:r>
              <a:rPr lang="en-US" altLang="en-US" dirty="0" smtClean="0"/>
              <a:t> can make a big difference to the effect.</a:t>
            </a:r>
          </a:p>
          <a:p>
            <a:pPr lvl="2"/>
            <a:r>
              <a:rPr lang="en-US" altLang="en-US" sz="2400" dirty="0" smtClean="0"/>
              <a:t>To compare two group means, use the SD of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"reference" group</a:t>
            </a:r>
            <a:r>
              <a:rPr lang="en-US" altLang="en-US" sz="2400" dirty="0" smtClean="0"/>
              <a:t>.</a:t>
            </a:r>
          </a:p>
          <a:p>
            <a:pPr lvl="3"/>
            <a:r>
              <a:rPr lang="en-US" altLang="en-US" dirty="0" smtClean="0"/>
              <a:t>Or to average the two standardized effects, use the harmonic mean SD.</a:t>
            </a:r>
          </a:p>
          <a:p>
            <a:pPr lvl="2"/>
            <a:r>
              <a:rPr lang="en-US" altLang="en-US" sz="2400" dirty="0" smtClean="0"/>
              <a:t>In a controlled trial, use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baseline (pre) SD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of all subjects.</a:t>
            </a:r>
          </a:p>
          <a:p>
            <a:pPr lvl="1"/>
            <a:r>
              <a:rPr lang="en-US" altLang="en-US" sz="2500" dirty="0" smtClean="0"/>
              <a:t>Standardized effects need </a:t>
            </a:r>
            <a:r>
              <a:rPr lang="en-US" altLang="en-US" sz="2500" dirty="0" smtClean="0">
                <a:solidFill>
                  <a:srgbClr val="0000FF"/>
                </a:solidFill>
              </a:rPr>
              <a:t>adjustment for bias in small samples</a:t>
            </a:r>
            <a:r>
              <a:rPr lang="en-US" altLang="en-US" sz="2500" dirty="0" smtClean="0"/>
              <a:t>. </a:t>
            </a:r>
          </a:p>
          <a:p>
            <a:pPr lvl="2"/>
            <a:r>
              <a:rPr lang="en-US" altLang="en-US" sz="2400" dirty="0" smtClean="0"/>
              <a:t>Sample SDs are biased low, hence </a:t>
            </a: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dirty="0" smtClean="0"/>
              <a:t>mean/SD is biased high.</a:t>
            </a:r>
          </a:p>
          <a:p>
            <a:pPr lvl="2"/>
            <a:r>
              <a:rPr lang="en-US" altLang="en-US" sz="2400" dirty="0" smtClean="0"/>
              <a:t>Sportscience spreadsheets correct the bias (and guide choice of SD).</a:t>
            </a:r>
          </a:p>
          <a:p>
            <a:pPr lvl="1"/>
            <a:r>
              <a:rPr lang="en-US" altLang="en-US" dirty="0" smtClean="0"/>
              <a:t>Beware of authors who show </a:t>
            </a:r>
            <a:r>
              <a:rPr lang="en-US" altLang="en-US" dirty="0" smtClean="0">
                <a:solidFill>
                  <a:srgbClr val="0000FF"/>
                </a:solidFill>
              </a:rPr>
              <a:t>standard errors of the mean</a:t>
            </a:r>
            <a:r>
              <a:rPr lang="en-US" altLang="en-US" dirty="0" smtClean="0"/>
              <a:t> ("SE").</a:t>
            </a:r>
          </a:p>
          <a:p>
            <a:pPr lvl="2"/>
            <a:r>
              <a:rPr lang="en-US" altLang="en-US" sz="2400" dirty="0" smtClean="0">
                <a:sym typeface="Symbol" pitchFamily="18" charset="2"/>
              </a:rPr>
              <a:t>SEM = SD/(sample size). So effects look bigger than they really are.</a:t>
            </a:r>
          </a:p>
          <a:p>
            <a:pPr lvl="2"/>
            <a:r>
              <a:rPr lang="en-US" altLang="en-US" sz="2400" dirty="0" smtClean="0">
                <a:sym typeface="Symbol" pitchFamily="18" charset="2"/>
              </a:rPr>
              <a:t>Check the fine print; if authors have shown SEs, do some mental arithmetic to get an idea of the real magnitude of the effect.</a:t>
            </a:r>
          </a:p>
          <a:p>
            <a:r>
              <a:rPr lang="en-US" dirty="0" smtClean="0"/>
              <a:t>Other options for </a:t>
            </a:r>
            <a:r>
              <a:rPr lang="en-US" dirty="0"/>
              <a:t>effects </a:t>
            </a:r>
            <a:r>
              <a:rPr lang="en-US" dirty="0" smtClean="0"/>
              <a:t>with </a:t>
            </a:r>
            <a:r>
              <a:rPr lang="en-US" dirty="0"/>
              <a:t>means of some special variables: </a:t>
            </a:r>
            <a:r>
              <a:rPr lang="en-US" dirty="0">
                <a:solidFill>
                  <a:srgbClr val="0000FF"/>
                </a:solidFill>
              </a:rPr>
              <a:t>visual-analog scales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Likert scales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athletic performance</a:t>
            </a:r>
            <a:r>
              <a:rPr lang="en-US" alt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26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50618"/>
            <a:ext cx="8991600" cy="671594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Visual-analog scales</a:t>
            </a:r>
          </a:p>
          <a:p>
            <a:pPr>
              <a:defRPr/>
            </a:pPr>
            <a:r>
              <a:rPr lang="en-US" dirty="0" smtClean="0"/>
              <a:t>The respondents indicate a perception on a line like this:</a:t>
            </a:r>
          </a:p>
          <a:p>
            <a:pPr marL="263525" lvl="1" indent="0">
              <a:buFont typeface="Symbol" pitchFamily="18" charset="2"/>
              <a:buNone/>
              <a:defRPr/>
            </a:pPr>
            <a:r>
              <a:rPr lang="en-US" dirty="0" smtClean="0">
                <a:solidFill>
                  <a:srgbClr val="A50021"/>
                </a:solidFill>
              </a:rPr>
              <a:t>Rate your pain by placing a mark on this scale:</a:t>
            </a:r>
          </a:p>
          <a:p>
            <a:pPr marL="263525" lvl="1" indent="0">
              <a:buFont typeface="Symbol" pitchFamily="18" charset="2"/>
              <a:buNone/>
              <a:defRPr/>
            </a:pPr>
            <a:endParaRPr lang="en-US" sz="1100" dirty="0" smtClean="0">
              <a:solidFill>
                <a:srgbClr val="990033"/>
              </a:solidFill>
            </a:endParaRPr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dirty="0" smtClean="0"/>
              <a:t>Score the response as </a:t>
            </a:r>
            <a:r>
              <a:rPr lang="en-US" dirty="0">
                <a:solidFill>
                  <a:srgbClr val="0000FF"/>
                </a:solidFill>
              </a:rPr>
              <a:t>percent of the length</a:t>
            </a:r>
            <a:r>
              <a:rPr lang="en-US" dirty="0" smtClean="0"/>
              <a:t> of the line.</a:t>
            </a:r>
          </a:p>
          <a:p>
            <a:pPr lvl="1">
              <a:defRPr/>
            </a:pPr>
            <a:r>
              <a:rPr lang="en-US" dirty="0" smtClean="0"/>
              <a:t>Magnitude thresholds: </a:t>
            </a:r>
            <a:r>
              <a:rPr lang="en-US" b="1" dirty="0" smtClean="0">
                <a:solidFill>
                  <a:srgbClr val="0000FF"/>
                </a:solidFill>
              </a:rPr>
              <a:t>10%, 30%, 50%, 70%, 90%</a:t>
            </a:r>
            <a:r>
              <a:rPr lang="en-US" dirty="0" smtClean="0"/>
              <a:t> for small, moderate, large, very large, extremely large differences or changes.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Likert scales</a:t>
            </a:r>
          </a:p>
          <a:p>
            <a:pPr>
              <a:defRPr/>
            </a:pPr>
            <a:r>
              <a:rPr lang="en-US" dirty="0" smtClean="0"/>
              <a:t>Example: </a:t>
            </a:r>
            <a:r>
              <a:rPr lang="en-US" sz="2700" dirty="0" smtClean="0">
                <a:solidFill>
                  <a:srgbClr val="A50021"/>
                </a:solidFill>
              </a:rPr>
              <a:t>How easy or hard was the training session today?</a:t>
            </a:r>
          </a:p>
          <a:p>
            <a:pPr marL="263525" lvl="1" indent="0">
              <a:buFont typeface="Symbol" pitchFamily="18" charset="2"/>
              <a:buNone/>
              <a:defRPr/>
            </a:pP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                      very easy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</a:t>
            </a:r>
            <a:r>
              <a:rPr lang="en-US" sz="2200" dirty="0" smtClean="0">
                <a:solidFill>
                  <a:srgbClr val="A50021"/>
                </a:solidFill>
                <a:sym typeface="Wingdings 2"/>
              </a:rPr>
              <a:t>easy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moderate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hard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</a:t>
            </a:r>
            <a:r>
              <a:rPr lang="en-US" sz="2200" dirty="0" smtClean="0">
                <a:solidFill>
                  <a:srgbClr val="A50021"/>
                </a:solidFill>
                <a:sym typeface="Wingdings 2"/>
              </a:rPr>
              <a:t>very hard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</a:t>
            </a:r>
            <a:endParaRPr lang="en-US" sz="1100" dirty="0" smtClean="0">
              <a:solidFill>
                <a:srgbClr val="A50021"/>
              </a:solidFill>
              <a:sym typeface="Wingdings"/>
            </a:endParaRP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ym typeface="Wingdings"/>
              </a:rPr>
              <a:t>Most Likert-type questions have four to seven choices.</a:t>
            </a:r>
          </a:p>
          <a:p>
            <a:pPr lvl="1">
              <a:defRPr/>
            </a:pPr>
            <a:r>
              <a:rPr lang="en-US" dirty="0" smtClean="0">
                <a:sym typeface="Wingdings"/>
              </a:rPr>
              <a:t>Code and analyze </a:t>
            </a:r>
            <a:r>
              <a:rPr lang="en-US" dirty="0">
                <a:sym typeface="Wingdings"/>
              </a:rPr>
              <a:t>them as integers (1, 2, 3, 4, 5</a:t>
            </a:r>
            <a:r>
              <a:rPr lang="en-US" dirty="0" smtClean="0">
                <a:sym typeface="Wingdings"/>
              </a:rPr>
              <a:t>…).</a:t>
            </a:r>
            <a:endParaRPr lang="en-US" dirty="0">
              <a:sym typeface="Wingdings"/>
            </a:endParaRPr>
          </a:p>
          <a:p>
            <a:pPr lvl="1">
              <a:defRPr/>
            </a:pPr>
            <a:r>
              <a:rPr lang="en-US" dirty="0" smtClean="0">
                <a:sym typeface="Wingdings"/>
              </a:rPr>
              <a:t>Then either rescale </a:t>
            </a:r>
            <a:r>
              <a:rPr lang="en-US" dirty="0">
                <a:sym typeface="Wingdings"/>
              </a:rPr>
              <a:t>them to range from 0-100, and use the same thresholds as for visual-analog </a:t>
            </a:r>
            <a:r>
              <a:rPr lang="en-US" dirty="0" smtClean="0">
                <a:sym typeface="Wingdings"/>
              </a:rPr>
              <a:t>scales,</a:t>
            </a:r>
            <a:endParaRPr lang="en-US" dirty="0">
              <a:sym typeface="Wingdings"/>
            </a:endParaRPr>
          </a:p>
          <a:p>
            <a:pPr lvl="1">
              <a:defRPr/>
            </a:pPr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r </a:t>
            </a:r>
            <a:r>
              <a:rPr lang="en-US" dirty="0">
                <a:sym typeface="Wingdings"/>
              </a:rPr>
              <a:t>use equivalent thresholds with the original scale. For example, thresholds for a 6-pt scale (range = 5): 0.5, 1.5, 2.5, 3.5 and 4.5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463" y="1281001"/>
            <a:ext cx="7021512" cy="488950"/>
            <a:chOff x="401541" y="5039941"/>
            <a:chExt cx="8054415" cy="489878"/>
          </a:xfrm>
        </p:grpSpPr>
        <p:cxnSp>
          <p:nvCxnSpPr>
            <p:cNvPr id="19462" name="Straight Connector 4"/>
            <p:cNvCxnSpPr>
              <a:cxnSpLocks noChangeShapeType="1"/>
            </p:cNvCxnSpPr>
            <p:nvPr/>
          </p:nvCxnSpPr>
          <p:spPr bwMode="auto">
            <a:xfrm>
              <a:off x="1331640" y="5305200"/>
              <a:ext cx="5342412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63" name="Rectangle 63"/>
            <p:cNvSpPr>
              <a:spLocks noChangeArrowheads="1"/>
            </p:cNvSpPr>
            <p:nvPr/>
          </p:nvSpPr>
          <p:spPr bwMode="auto">
            <a:xfrm>
              <a:off x="401541" y="5039941"/>
              <a:ext cx="908420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600">
                  <a:solidFill>
                    <a:srgbClr val="A50021"/>
                  </a:solidFill>
                  <a:latin typeface="Arial Narrow" pitchFamily="34" charset="0"/>
                </a:rPr>
                <a:t>none</a:t>
              </a:r>
              <a:endParaRPr lang="en-US" altLang="en-AU" sz="260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sp>
          <p:nvSpPr>
            <p:cNvPr id="19464" name="Rectangle 63"/>
            <p:cNvSpPr>
              <a:spLocks noChangeArrowheads="1"/>
            </p:cNvSpPr>
            <p:nvPr/>
          </p:nvSpPr>
          <p:spPr bwMode="auto">
            <a:xfrm>
              <a:off x="6674053" y="5039941"/>
              <a:ext cx="1781903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AU" altLang="en-AU" sz="2600" dirty="0">
                  <a:solidFill>
                    <a:srgbClr val="A50021"/>
                  </a:solidFill>
                  <a:latin typeface="Arial Narrow" pitchFamily="34" charset="0"/>
                </a:rPr>
                <a:t>unbearable</a:t>
              </a:r>
              <a:endParaRPr lang="en-US" altLang="en-AU" sz="2600" dirty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187700" y="1150826"/>
            <a:ext cx="541338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AU" sz="4400" dirty="0">
                <a:latin typeface="Arial Narrow" pitchFamily="34" charset="0"/>
                <a:sym typeface="Wingdings" pitchFamily="2" charset="2"/>
              </a:rPr>
              <a:t></a:t>
            </a:r>
            <a:endParaRPr lang="en-US" altLang="en-AU" sz="4400" dirty="0">
              <a:latin typeface="Arial Narrow" pitchFamily="34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7511876" y="3761919"/>
            <a:ext cx="444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AU" sz="2600" b="1" dirty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</a:t>
            </a:r>
            <a:endParaRPr lang="en-US" altLang="en-AU" sz="2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669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11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34998"/>
            <a:ext cx="8924925" cy="6789314"/>
          </a:xfrm>
        </p:spPr>
        <p:txBody>
          <a:bodyPr/>
          <a:lstStyle/>
          <a:p>
            <a:pPr>
              <a:lnSpc>
                <a:spcPct val="94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Measures of Athletic Performance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Fitness tests and performance indicators of</a:t>
            </a:r>
            <a:r>
              <a:rPr lang="en-US" i="1" dirty="0" smtClean="0"/>
              <a:t> team-sport </a:t>
            </a:r>
            <a:r>
              <a:rPr lang="en-US" dirty="0" smtClean="0"/>
              <a:t>athletes: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Until you know how changes in tests or indicators of individual athletes affect chances of winning, standardize</a:t>
            </a:r>
            <a:r>
              <a:rPr lang="en-US" dirty="0" smtClean="0">
                <a:sym typeface="Symbol" pitchFamily="18" charset="2"/>
              </a:rPr>
              <a:t> the scores with the SD of players </a:t>
            </a:r>
            <a:r>
              <a:rPr lang="en-US" dirty="0">
                <a:sym typeface="Symbol" pitchFamily="18" charset="2"/>
              </a:rPr>
              <a:t>in </a:t>
            </a:r>
            <a:r>
              <a:rPr lang="en-US" dirty="0" smtClean="0">
                <a:sym typeface="Symbol" pitchFamily="18" charset="2"/>
              </a:rPr>
              <a:t>each on-field </a:t>
            </a:r>
            <a:r>
              <a:rPr lang="en-US" dirty="0">
                <a:sym typeface="Symbol" pitchFamily="18" charset="2"/>
              </a:rPr>
              <a:t>position</a:t>
            </a:r>
            <a:r>
              <a:rPr lang="en-US" dirty="0" smtClean="0"/>
              <a:t>.</a:t>
            </a:r>
          </a:p>
          <a:p>
            <a:pPr>
              <a:lnSpc>
                <a:spcPct val="94000"/>
              </a:lnSpc>
            </a:pPr>
            <a:r>
              <a:rPr lang="en-AU" dirty="0" smtClean="0"/>
              <a:t>Competitions or matches between top </a:t>
            </a:r>
            <a:r>
              <a:rPr lang="en-AU" dirty="0"/>
              <a:t>or evenly matched </a:t>
            </a:r>
            <a:r>
              <a:rPr lang="en-AU" dirty="0" smtClean="0"/>
              <a:t>athletes or teams: </a:t>
            </a:r>
          </a:p>
          <a:p>
            <a:pPr lvl="1">
              <a:lnSpc>
                <a:spcPct val="94000"/>
              </a:lnSpc>
            </a:pPr>
            <a:r>
              <a:rPr lang="en-AU" dirty="0" smtClean="0"/>
              <a:t>A small, moderate, large, very large or extremely large enhancement produces 1, 3, 5, 7 or 9 extra medals or wins for every 10 events or matches.</a:t>
            </a:r>
            <a:endParaRPr lang="en-US" dirty="0" smtClean="0"/>
          </a:p>
          <a:p>
            <a:pPr lvl="1">
              <a:lnSpc>
                <a:spcPct val="94000"/>
              </a:lnSpc>
            </a:pPr>
            <a:r>
              <a:rPr lang="en-US" dirty="0" smtClean="0"/>
              <a:t>For matches, analyze the extra wins directly–see later.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For competitions, if there is little interaction between athletes, winning extra medals needs improvements in time or distance.</a:t>
            </a:r>
            <a:endParaRPr lang="en-AU" altLang="en-AU" dirty="0" smtClean="0"/>
          </a:p>
          <a:p>
            <a:pPr lvl="2">
              <a:lnSpc>
                <a:spcPct val="94000"/>
              </a:lnSpc>
            </a:pPr>
            <a:r>
              <a:rPr lang="en-AU" altLang="en-AU" dirty="0"/>
              <a:t>The </a:t>
            </a:r>
            <a:r>
              <a:rPr lang="en-AU" altLang="en-AU" dirty="0">
                <a:solidFill>
                  <a:srgbClr val="0000FF"/>
                </a:solidFill>
              </a:rPr>
              <a:t>within-athlete variability</a:t>
            </a:r>
            <a:r>
              <a:rPr lang="en-AU" altLang="en-AU" dirty="0"/>
              <a:t> that athletes show from </a:t>
            </a:r>
            <a:r>
              <a:rPr lang="en-AU" altLang="en-AU" dirty="0" smtClean="0"/>
              <a:t>competition </a:t>
            </a:r>
            <a:r>
              <a:rPr lang="en-AU" altLang="en-AU" dirty="0"/>
              <a:t>to </a:t>
            </a:r>
            <a:r>
              <a:rPr lang="en-AU" altLang="en-AU" dirty="0" smtClean="0"/>
              <a:t>competition </a:t>
            </a:r>
            <a:r>
              <a:rPr lang="en-AU" altLang="en-AU" dirty="0"/>
              <a:t>determines </a:t>
            </a:r>
            <a:r>
              <a:rPr lang="en-AU" altLang="en-AU" dirty="0" smtClean="0"/>
              <a:t>the improvements. </a:t>
            </a:r>
            <a:r>
              <a:rPr lang="en-AU" altLang="en-AU" dirty="0"/>
              <a:t>Here's why</a:t>
            </a:r>
            <a:r>
              <a:rPr lang="en-AU" altLang="en-AU" dirty="0" smtClean="0"/>
              <a:t>…</a:t>
            </a:r>
          </a:p>
          <a:p>
            <a:pPr lvl="2">
              <a:lnSpc>
                <a:spcPct val="94000"/>
              </a:lnSpc>
            </a:pPr>
            <a:r>
              <a:rPr lang="en-AU" altLang="en-AU" dirty="0" smtClean="0"/>
              <a:t>Owing to this variability, each of the top athletes has a good chance of winning at each competition…</a:t>
            </a:r>
            <a:endParaRPr lang="en-AU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670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77" y="14848"/>
            <a:ext cx="8924925" cy="6712311"/>
          </a:xfrm>
        </p:spPr>
        <p:txBody>
          <a:bodyPr/>
          <a:lstStyle/>
          <a:p>
            <a:pPr lvl="2"/>
            <a:endParaRPr lang="en-US" sz="2200" dirty="0" smtClean="0"/>
          </a:p>
          <a:p>
            <a:pPr lvl="2"/>
            <a:endParaRPr lang="en-US" sz="2200" dirty="0"/>
          </a:p>
          <a:p>
            <a:pPr lvl="2"/>
            <a:endParaRPr lang="en-US" sz="2200" dirty="0" smtClean="0"/>
          </a:p>
          <a:p>
            <a:pPr lvl="2"/>
            <a:endParaRPr lang="en-US" sz="2200" dirty="0"/>
          </a:p>
          <a:p>
            <a:pPr lvl="2"/>
            <a:endParaRPr lang="en-AU" sz="2200" dirty="0" smtClean="0"/>
          </a:p>
          <a:p>
            <a:pPr lvl="2"/>
            <a:endParaRPr lang="en-US" sz="2400" dirty="0" smtClean="0"/>
          </a:p>
          <a:p>
            <a:pPr marL="723900" lvl="2"/>
            <a:r>
              <a:rPr lang="en-US" dirty="0" smtClean="0"/>
              <a:t>Your </a:t>
            </a:r>
            <a:r>
              <a:rPr lang="en-US" dirty="0"/>
              <a:t>athlete needs an enhancement that overcomes this variability to give her or him a bigger chance of a medal</a:t>
            </a:r>
            <a:r>
              <a:rPr lang="en-US" dirty="0" smtClean="0"/>
              <a:t>.</a:t>
            </a:r>
          </a:p>
          <a:p>
            <a:pPr marL="723900" lvl="2"/>
            <a:r>
              <a:rPr lang="en-AU" altLang="en-AU" dirty="0"/>
              <a:t>Simulations </a:t>
            </a:r>
            <a:r>
              <a:rPr lang="en-AU" altLang="en-AU" dirty="0" smtClean="0"/>
              <a:t>show that </a:t>
            </a:r>
            <a:r>
              <a:rPr lang="en-AU" altLang="en-AU" dirty="0"/>
              <a:t>an </a:t>
            </a:r>
            <a:r>
              <a:rPr lang="en-AU" altLang="en-AU" dirty="0" smtClean="0"/>
              <a:t>enhancement of 0.3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altLang="en-AU" dirty="0" smtClean="0"/>
              <a:t> the variability gives one </a:t>
            </a:r>
            <a:r>
              <a:rPr lang="en-AU" altLang="en-AU" dirty="0"/>
              <a:t>extra </a:t>
            </a:r>
            <a:r>
              <a:rPr lang="en-AU" altLang="en-AU" dirty="0" smtClean="0"/>
              <a:t>medal every </a:t>
            </a:r>
            <a:r>
              <a:rPr lang="en-AU" altLang="en-AU" dirty="0"/>
              <a:t>10 competitions.</a:t>
            </a:r>
          </a:p>
          <a:p>
            <a:pPr marL="723900" lvl="2"/>
            <a:r>
              <a:rPr lang="en-AU" dirty="0" smtClean="0"/>
              <a:t>(In some early publications I mistakenly stated ~0.5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 the variability!)</a:t>
            </a:r>
            <a:endParaRPr lang="en-US" dirty="0" smtClean="0"/>
          </a:p>
          <a:p>
            <a:pPr marL="723900" lvl="2"/>
            <a:r>
              <a:rPr lang="en-AU" dirty="0" smtClean="0"/>
              <a:t>Example</a:t>
            </a:r>
            <a:r>
              <a:rPr lang="en-AU" dirty="0"/>
              <a:t>: if the variability is an SD </a:t>
            </a:r>
            <a:r>
              <a:rPr lang="en-AU" dirty="0" smtClean="0"/>
              <a:t>(or CV) </a:t>
            </a:r>
            <a:r>
              <a:rPr lang="en-AU" dirty="0"/>
              <a:t>of 1%, the </a:t>
            </a:r>
            <a:r>
              <a:rPr lang="en-AU" dirty="0" smtClean="0"/>
              <a:t>smallest </a:t>
            </a:r>
            <a:r>
              <a:rPr lang="en-AU" dirty="0"/>
              <a:t>important enhancement is 0.3</a:t>
            </a:r>
            <a:r>
              <a:rPr lang="en-AU" dirty="0" smtClean="0"/>
              <a:t>%.</a:t>
            </a:r>
          </a:p>
          <a:p>
            <a:pPr marL="723900" lvl="2"/>
            <a:r>
              <a:rPr lang="en-AU" dirty="0" smtClean="0"/>
              <a:t>Similarly, 0.9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, 1.6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, 2.5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 and 4.0</a:t>
            </a:r>
            <a:r>
              <a:rPr lang="en-AU" altLang="en-AU" dirty="0" smtClean="0">
                <a:sym typeface="Symbol"/>
              </a:rPr>
              <a:t> the variability give 3, 5, 7 and 9 extra medals every 10 competitions.</a:t>
            </a:r>
          </a:p>
          <a:p>
            <a:pPr marL="723900" lvl="2"/>
            <a:r>
              <a:rPr lang="en-AU" dirty="0" smtClean="0"/>
              <a:t>Hence this scale for enhancements as factors of the variability:</a:t>
            </a:r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61383" y="69502"/>
            <a:ext cx="2599794" cy="1986487"/>
            <a:chOff x="3395673" y="789582"/>
            <a:chExt cx="2599794" cy="1986487"/>
          </a:xfrm>
        </p:grpSpPr>
        <p:pic>
          <p:nvPicPr>
            <p:cNvPr id="17" name="Picture 19" descr="Untitled-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7" b="2938"/>
            <a:stretch/>
          </p:blipFill>
          <p:spPr bwMode="auto">
            <a:xfrm>
              <a:off x="3395673" y="1228105"/>
              <a:ext cx="2599794" cy="1547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4217122" y="789582"/>
              <a:ext cx="956894" cy="445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2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46108" y="44624"/>
            <a:ext cx="2700712" cy="2011365"/>
            <a:chOff x="6146108" y="764704"/>
            <a:chExt cx="2700712" cy="2011365"/>
          </a:xfrm>
        </p:grpSpPr>
        <p:pic>
          <p:nvPicPr>
            <p:cNvPr id="20" name="Picture 16" descr="untitled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" r="7052" b="16187"/>
            <a:stretch/>
          </p:blipFill>
          <p:spPr bwMode="auto">
            <a:xfrm>
              <a:off x="6146108" y="1228104"/>
              <a:ext cx="2700712" cy="15479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63"/>
            <p:cNvSpPr>
              <a:spLocks noChangeArrowheads="1"/>
            </p:cNvSpPr>
            <p:nvPr/>
          </p:nvSpPr>
          <p:spPr bwMode="auto">
            <a:xfrm>
              <a:off x="6978074" y="764704"/>
              <a:ext cx="956894" cy="445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3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8132" y="71480"/>
            <a:ext cx="2558418" cy="1984509"/>
            <a:chOff x="573842" y="791560"/>
            <a:chExt cx="2558418" cy="1984509"/>
          </a:xfrm>
        </p:grpSpPr>
        <p:sp>
          <p:nvSpPr>
            <p:cNvPr id="18" name="Rectangle 63"/>
            <p:cNvSpPr>
              <a:spLocks noChangeArrowheads="1"/>
            </p:cNvSpPr>
            <p:nvPr/>
          </p:nvSpPr>
          <p:spPr bwMode="auto">
            <a:xfrm>
              <a:off x="1488290" y="791560"/>
              <a:ext cx="956894" cy="445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1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7" r="1629" b="6216"/>
            <a:stretch/>
          </p:blipFill>
          <p:spPr bwMode="auto">
            <a:xfrm>
              <a:off x="573842" y="1228105"/>
              <a:ext cx="2558418" cy="154796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08132" y="517818"/>
            <a:ext cx="2558418" cy="1625876"/>
            <a:chOff x="573842" y="1237898"/>
            <a:chExt cx="2558418" cy="1625876"/>
          </a:xfrm>
        </p:grpSpPr>
        <p:pic>
          <p:nvPicPr>
            <p:cNvPr id="31" name="Picture 7" descr="Untitled-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42" y="1237898"/>
              <a:ext cx="2558418" cy="1464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 rot="17311498">
              <a:off x="1763852" y="2389148"/>
              <a:ext cx="681221" cy="268031"/>
            </a:xfrm>
            <a:prstGeom prst="rightArrow">
              <a:avLst>
                <a:gd name="adj1" fmla="val 42380"/>
                <a:gd name="adj2" fmla="val 13950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610939" y="5950099"/>
            <a:ext cx="8137525" cy="503237"/>
            <a:chOff x="476" y="3793"/>
            <a:chExt cx="5126" cy="317"/>
          </a:xfrm>
        </p:grpSpPr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954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0.3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auto">
            <a:xfrm>
              <a:off x="1708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0.9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2761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1.6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3497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2.5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4551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4.0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/>
          </p:nvSpPr>
          <p:spPr bwMode="auto">
            <a:xfrm>
              <a:off x="521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0" name="Rectangle 60"/>
            <p:cNvSpPr>
              <a:spLocks noChangeArrowheads="1"/>
            </p:cNvSpPr>
            <p:nvPr/>
          </p:nvSpPr>
          <p:spPr bwMode="auto">
            <a:xfrm>
              <a:off x="1274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2028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2" name="Rectangle 62"/>
            <p:cNvSpPr>
              <a:spLocks noChangeArrowheads="1"/>
            </p:cNvSpPr>
            <p:nvPr/>
          </p:nvSpPr>
          <p:spPr bwMode="auto">
            <a:xfrm>
              <a:off x="3081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3" name="Rectangle 63"/>
            <p:cNvSpPr>
              <a:spLocks noChangeArrowheads="1"/>
            </p:cNvSpPr>
            <p:nvPr/>
          </p:nvSpPr>
          <p:spPr bwMode="auto">
            <a:xfrm>
              <a:off x="3818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4" name="Rectangle 64"/>
            <p:cNvSpPr>
              <a:spLocks noChangeArrowheads="1"/>
            </p:cNvSpPr>
            <p:nvPr/>
          </p:nvSpPr>
          <p:spPr bwMode="auto">
            <a:xfrm>
              <a:off x="4873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786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44450"/>
            <a:ext cx="8915400" cy="685800"/>
          </a:xfrm>
        </p:spPr>
        <p:txBody>
          <a:bodyPr tIns="72000" anchor="t"/>
          <a:lstStyle/>
          <a:p>
            <a:r>
              <a:rPr lang="en-US" smtClean="0"/>
              <a:t>What is a Statistic?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579438"/>
            <a:ext cx="8912225" cy="5657874"/>
          </a:xfrm>
        </p:spPr>
        <p:txBody>
          <a:bodyPr/>
          <a:lstStyle/>
          <a:p>
            <a:pPr marL="271463" indent="-271463">
              <a:lnSpc>
                <a:spcPct val="94000"/>
              </a:lnSpc>
              <a:defRPr/>
            </a:pPr>
            <a:r>
              <a:rPr lang="en-US" dirty="0" smtClean="0"/>
              <a:t>Definition: a number </a:t>
            </a:r>
            <a:r>
              <a:rPr lang="en-US" dirty="0">
                <a:solidFill>
                  <a:srgbClr val="0000FF"/>
                </a:solidFill>
              </a:rPr>
              <a:t>summarizing</a:t>
            </a:r>
            <a:r>
              <a:rPr lang="en-US" dirty="0"/>
              <a:t> </a:t>
            </a:r>
            <a:r>
              <a:rPr lang="en-US" dirty="0" smtClean="0"/>
              <a:t>an aspect </a:t>
            </a:r>
            <a:r>
              <a:rPr lang="en-US" dirty="0"/>
              <a:t>of many </a:t>
            </a:r>
            <a:r>
              <a:rPr lang="en-US" dirty="0" smtClean="0"/>
              <a:t>numbers.</a:t>
            </a:r>
            <a:endParaRPr lang="en-US" dirty="0"/>
          </a:p>
          <a:p>
            <a:pPr marL="541338" lvl="1" indent="-271463">
              <a:lnSpc>
                <a:spcPct val="94000"/>
              </a:lnSpc>
              <a:defRPr/>
            </a:pPr>
            <a:r>
              <a:rPr lang="en-NZ" dirty="0" smtClean="0"/>
              <a:t>Examples: mean, correlation, confidence limit…</a:t>
            </a:r>
          </a:p>
          <a:p>
            <a:pPr marL="541338" lvl="1" indent="-271463">
              <a:lnSpc>
                <a:spcPct val="94000"/>
              </a:lnSpc>
              <a:defRPr/>
            </a:pPr>
            <a:r>
              <a:rPr lang="en-NZ" dirty="0"/>
              <a:t>If the </a:t>
            </a:r>
            <a:r>
              <a:rPr lang="en-NZ" dirty="0" smtClean="0"/>
              <a:t>set of many numbers </a:t>
            </a:r>
            <a:r>
              <a:rPr lang="en-NZ" dirty="0"/>
              <a:t>all represent different values of the same kind of thing, we call the numbers </a:t>
            </a:r>
            <a:r>
              <a:rPr lang="en-NZ" dirty="0">
                <a:solidFill>
                  <a:srgbClr val="0000FF"/>
                </a:solidFill>
              </a:rPr>
              <a:t>values </a:t>
            </a:r>
            <a:r>
              <a:rPr lang="en-NZ" dirty="0"/>
              <a:t>of a </a:t>
            </a:r>
            <a:r>
              <a:rPr lang="en-NZ" dirty="0" smtClean="0">
                <a:solidFill>
                  <a:srgbClr val="0000FF"/>
                </a:solidFill>
              </a:rPr>
              <a:t>numeric</a:t>
            </a:r>
            <a:r>
              <a:rPr lang="en-NZ" dirty="0" smtClean="0">
                <a:solidFill>
                  <a:srgbClr val="FF0066"/>
                </a:solidFill>
              </a:rPr>
              <a:t> </a:t>
            </a:r>
            <a:r>
              <a:rPr lang="en-NZ" dirty="0" smtClean="0">
                <a:solidFill>
                  <a:srgbClr val="0000FF"/>
                </a:solidFill>
              </a:rPr>
              <a:t>variable</a:t>
            </a:r>
            <a:r>
              <a:rPr lang="en-NZ" dirty="0"/>
              <a:t>.</a:t>
            </a:r>
          </a:p>
          <a:p>
            <a:pPr marL="833438" lvl="2" indent="-271463">
              <a:lnSpc>
                <a:spcPct val="94000"/>
              </a:lnSpc>
              <a:defRPr/>
            </a:pPr>
            <a:r>
              <a:rPr lang="en-NZ" dirty="0"/>
              <a:t>Example: 57, 73, 61, 60 kg are values of the variable </a:t>
            </a:r>
            <a:r>
              <a:rPr lang="en-NZ" i="1" dirty="0"/>
              <a:t>body mass</a:t>
            </a:r>
            <a:r>
              <a:rPr lang="en-NZ" dirty="0"/>
              <a:t>.  </a:t>
            </a:r>
          </a:p>
          <a:p>
            <a:pPr marL="833438" lvl="2" indent="-271463">
              <a:lnSpc>
                <a:spcPct val="94000"/>
              </a:lnSpc>
              <a:defRPr/>
            </a:pPr>
            <a:r>
              <a:rPr lang="en-NZ" dirty="0"/>
              <a:t>Values of a variable all have the same </a:t>
            </a:r>
            <a:r>
              <a:rPr lang="en-NZ" dirty="0" smtClean="0">
                <a:solidFill>
                  <a:srgbClr val="0000FF"/>
                </a:solidFill>
              </a:rPr>
              <a:t>units</a:t>
            </a:r>
            <a:r>
              <a:rPr lang="en-NZ" dirty="0" smtClean="0"/>
              <a:t>.</a:t>
            </a:r>
            <a:endParaRPr lang="en-NZ" dirty="0"/>
          </a:p>
          <a:p>
            <a:pPr marL="541338" lvl="1" indent="-271463">
              <a:lnSpc>
                <a:spcPct val="94000"/>
              </a:lnSpc>
              <a:defRPr/>
            </a:pPr>
            <a:r>
              <a:rPr lang="en-NZ" dirty="0" smtClean="0"/>
              <a:t>A </a:t>
            </a:r>
            <a:r>
              <a:rPr lang="en-NZ" dirty="0" smtClean="0">
                <a:solidFill>
                  <a:srgbClr val="0000FF"/>
                </a:solidFill>
              </a:rPr>
              <a:t>nominal</a:t>
            </a:r>
            <a:r>
              <a:rPr lang="en-NZ" dirty="0" smtClean="0"/>
              <a:t>, </a:t>
            </a:r>
            <a:r>
              <a:rPr lang="en-NZ" dirty="0">
                <a:solidFill>
                  <a:srgbClr val="0000FF"/>
                </a:solidFill>
              </a:rPr>
              <a:t>naming</a:t>
            </a:r>
            <a:r>
              <a:rPr lang="en-NZ" dirty="0" smtClean="0"/>
              <a:t> or </a:t>
            </a:r>
            <a:r>
              <a:rPr lang="en-NZ" dirty="0">
                <a:solidFill>
                  <a:srgbClr val="0000FF"/>
                </a:solidFill>
              </a:rPr>
              <a:t>grouping</a:t>
            </a:r>
            <a:r>
              <a:rPr lang="en-NZ" dirty="0" smtClean="0"/>
              <a:t> </a:t>
            </a:r>
            <a:r>
              <a:rPr lang="en-NZ" dirty="0" smtClean="0">
                <a:solidFill>
                  <a:srgbClr val="0000FF"/>
                </a:solidFill>
              </a:rPr>
              <a:t>variable</a:t>
            </a:r>
            <a:r>
              <a:rPr lang="en-NZ" dirty="0" smtClean="0"/>
              <a:t> has </a:t>
            </a:r>
            <a:r>
              <a:rPr lang="en-NZ" dirty="0" smtClean="0">
                <a:solidFill>
                  <a:srgbClr val="0000FF"/>
                </a:solidFill>
              </a:rPr>
              <a:t>levels</a:t>
            </a:r>
            <a:r>
              <a:rPr lang="en-NZ" dirty="0"/>
              <a:t> </a:t>
            </a:r>
            <a:r>
              <a:rPr lang="en-NZ" dirty="0" smtClean="0"/>
              <a:t>or </a:t>
            </a:r>
            <a:r>
              <a:rPr lang="en-NZ" dirty="0" smtClean="0">
                <a:solidFill>
                  <a:srgbClr val="0000FF"/>
                </a:solidFill>
              </a:rPr>
              <a:t>labels</a:t>
            </a:r>
            <a:r>
              <a:rPr lang="en-NZ" dirty="0" smtClean="0"/>
              <a:t> rather </a:t>
            </a:r>
            <a:r>
              <a:rPr lang="en-NZ" dirty="0"/>
              <a:t>than </a:t>
            </a:r>
            <a:r>
              <a:rPr lang="en-NZ" dirty="0" smtClean="0"/>
              <a:t>numeric values</a:t>
            </a:r>
            <a:r>
              <a:rPr lang="en-NZ" dirty="0"/>
              <a:t>.</a:t>
            </a:r>
          </a:p>
          <a:p>
            <a:pPr marL="833438" lvl="2" indent="-271463">
              <a:lnSpc>
                <a:spcPct val="94000"/>
              </a:lnSpc>
              <a:defRPr/>
            </a:pPr>
            <a:r>
              <a:rPr lang="en-NZ" dirty="0"/>
              <a:t>Example: union, league, </a:t>
            </a:r>
            <a:r>
              <a:rPr lang="en-NZ" dirty="0" smtClean="0"/>
              <a:t>touch… </a:t>
            </a:r>
            <a:r>
              <a:rPr lang="en-NZ" dirty="0"/>
              <a:t>are levels of the variable </a:t>
            </a:r>
            <a:r>
              <a:rPr lang="en-NZ" i="1" dirty="0"/>
              <a:t>rugby</a:t>
            </a:r>
            <a:r>
              <a:rPr lang="en-NZ" dirty="0" smtClean="0"/>
              <a:t>.</a:t>
            </a:r>
          </a:p>
          <a:p>
            <a:pPr marL="223838" indent="-271463">
              <a:lnSpc>
                <a:spcPct val="94000"/>
              </a:lnSpc>
              <a:defRPr/>
            </a:pPr>
            <a:r>
              <a:rPr lang="en-NZ" dirty="0" smtClean="0"/>
              <a:t>Statistics are useful!</a:t>
            </a:r>
          </a:p>
          <a:p>
            <a:pPr marL="541338" lvl="1" indent="-271463">
              <a:lnSpc>
                <a:spcPct val="94000"/>
              </a:lnSpc>
              <a:defRPr/>
            </a:pPr>
            <a:r>
              <a:rPr lang="en-NZ" dirty="0" smtClean="0"/>
              <a:t>A statistic usually represents the </a:t>
            </a:r>
            <a:r>
              <a:rPr lang="en-NZ" dirty="0" smtClean="0">
                <a:solidFill>
                  <a:srgbClr val="0000FF"/>
                </a:solidFill>
              </a:rPr>
              <a:t>big</a:t>
            </a:r>
            <a:r>
              <a:rPr lang="en-NZ" dirty="0" smtClean="0">
                <a:solidFill>
                  <a:srgbClr val="FF0066"/>
                </a:solidFill>
              </a:rPr>
              <a:t> </a:t>
            </a:r>
            <a:r>
              <a:rPr lang="en-NZ" dirty="0" smtClean="0">
                <a:solidFill>
                  <a:srgbClr val="0000FF"/>
                </a:solidFill>
              </a:rPr>
              <a:t>picture</a:t>
            </a:r>
            <a:r>
              <a:rPr lang="en-NZ" dirty="0" smtClean="0"/>
              <a:t> or some other important aspect of the original numbers.</a:t>
            </a:r>
          </a:p>
          <a:p>
            <a:pPr marL="833438" lvl="2" indent="-271463">
              <a:lnSpc>
                <a:spcPct val="94000"/>
              </a:lnSpc>
              <a:defRPr/>
            </a:pPr>
            <a:r>
              <a:rPr lang="en-NZ" dirty="0" smtClean="0"/>
              <a:t>The aspect is often not obvious in the original numbers.</a:t>
            </a:r>
            <a:endParaRPr lang="en-NZ" dirty="0"/>
          </a:p>
          <a:p>
            <a:pPr marL="541338" lvl="1" indent="-271463">
              <a:lnSpc>
                <a:spcPct val="94000"/>
              </a:lnSpc>
              <a:defRPr/>
            </a:pPr>
            <a:r>
              <a:rPr lang="en-US" dirty="0"/>
              <a:t>Most people </a:t>
            </a:r>
            <a:r>
              <a:rPr lang="en-US" dirty="0">
                <a:solidFill>
                  <a:srgbClr val="0000FF"/>
                </a:solidFill>
              </a:rPr>
              <a:t>hate</a:t>
            </a:r>
            <a:r>
              <a:rPr lang="en-US" dirty="0"/>
              <a:t> </a:t>
            </a:r>
            <a:r>
              <a:rPr lang="en-US" dirty="0" smtClean="0"/>
              <a:t>numbers, so o</a:t>
            </a:r>
            <a:r>
              <a:rPr lang="en-NZ" dirty="0" smtClean="0"/>
              <a:t>ne </a:t>
            </a:r>
            <a:r>
              <a:rPr lang="en-NZ" dirty="0"/>
              <a:t>number is better than </a:t>
            </a:r>
            <a:r>
              <a:rPr lang="en-NZ" dirty="0" smtClean="0"/>
              <a:t>many</a:t>
            </a:r>
            <a:r>
              <a:rPr lang="en-NZ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931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188640"/>
            <a:ext cx="8924925" cy="6408712"/>
          </a:xfrm>
        </p:spPr>
        <p:txBody>
          <a:bodyPr/>
          <a:lstStyle/>
          <a:p>
            <a:r>
              <a:rPr lang="en-US" altLang="en-US" dirty="0" smtClean="0"/>
              <a:t>Beware: smallest effects on athletic performance in performance tests depend on the </a:t>
            </a:r>
            <a:r>
              <a:rPr lang="en-US" altLang="en-US" dirty="0" smtClean="0">
                <a:solidFill>
                  <a:srgbClr val="0000FF"/>
                </a:solidFill>
              </a:rPr>
              <a:t>method of measurement</a:t>
            </a:r>
            <a:r>
              <a:rPr lang="en-US" altLang="en-US" dirty="0" smtClean="0"/>
              <a:t>, because…</a:t>
            </a:r>
          </a:p>
          <a:p>
            <a:pPr lvl="1"/>
            <a:r>
              <a:rPr lang="en-US" altLang="en-US" dirty="0" smtClean="0"/>
              <a:t>A percent change in an athlete's ability to output power results in different percent changes in performance in different tests.</a:t>
            </a:r>
          </a:p>
          <a:p>
            <a:pPr lvl="1"/>
            <a:r>
              <a:rPr lang="en-US" altLang="en-US" dirty="0" smtClean="0"/>
              <a:t>These differences are due to the power-duration relationship for performance and the power-speed relationship for different modes of exercise.</a:t>
            </a:r>
          </a:p>
          <a:p>
            <a:pPr lvl="1"/>
            <a:r>
              <a:rPr lang="en-US" altLang="en-US" dirty="0" smtClean="0"/>
              <a:t>Example: a 1% change in endurance power output produces the following changes…</a:t>
            </a:r>
          </a:p>
          <a:p>
            <a:pPr lvl="2"/>
            <a:r>
              <a:rPr lang="en-US" altLang="en-US" dirty="0" smtClean="0"/>
              <a:t>1% in running time-trial speed or time;</a:t>
            </a:r>
          </a:p>
          <a:p>
            <a:pPr lvl="2"/>
            <a:r>
              <a:rPr lang="en-US" altLang="en-US" dirty="0" smtClean="0"/>
              <a:t>~0.4% in road-cycling time-trial time;</a:t>
            </a:r>
          </a:p>
          <a:p>
            <a:pPr lvl="2"/>
            <a:r>
              <a:rPr lang="en-US" altLang="en-US" dirty="0" smtClean="0"/>
              <a:t>0.3% in rowing-ergometer time-trial time;</a:t>
            </a:r>
          </a:p>
          <a:p>
            <a:pPr lvl="2"/>
            <a:r>
              <a:rPr lang="en-US" altLang="en-US" dirty="0" smtClean="0"/>
              <a:t>~15% in time to exhaustion in a constant-power test.</a:t>
            </a:r>
          </a:p>
          <a:p>
            <a:pPr lvl="2"/>
            <a:r>
              <a:rPr lang="en-US" altLang="en-US" dirty="0" smtClean="0"/>
              <a:t>A hard-to-interpret change in any test following a fatiguing pre-load. (But such tests can be interpreted for cycling road races: see </a:t>
            </a:r>
            <a:r>
              <a:rPr lang="en-US" altLang="en-US" dirty="0" err="1" smtClean="0"/>
              <a:t>Bonetti</a:t>
            </a:r>
            <a:r>
              <a:rPr lang="en-US" altLang="en-US" dirty="0" smtClean="0"/>
              <a:t> and Hopkins, </a:t>
            </a:r>
            <a:r>
              <a:rPr lang="en-US" dirty="0" err="1"/>
              <a:t>Sportscience</a:t>
            </a:r>
            <a:r>
              <a:rPr lang="en-US" dirty="0"/>
              <a:t> 14, 63-70, </a:t>
            </a:r>
            <a:r>
              <a:rPr lang="en-US" dirty="0" smtClean="0"/>
              <a:t>2010.)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4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075" y="44450"/>
            <a:ext cx="8937625" cy="5328766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Slope (or Gradient)</a:t>
            </a:r>
          </a:p>
          <a:p>
            <a:pPr>
              <a:defRPr/>
            </a:pPr>
            <a:r>
              <a:rPr lang="en-US" dirty="0" smtClean="0"/>
              <a:t>Used when </a:t>
            </a:r>
            <a:r>
              <a:rPr lang="en-US" dirty="0"/>
              <a:t>the predictor and dependent </a:t>
            </a:r>
            <a:r>
              <a:rPr lang="en-US" dirty="0" smtClean="0"/>
              <a:t>are </a:t>
            </a:r>
            <a:br>
              <a:rPr lang="en-US" dirty="0" smtClean="0"/>
            </a:br>
            <a:r>
              <a:rPr lang="en-US" dirty="0" smtClean="0"/>
              <a:t>both numeric </a:t>
            </a:r>
            <a:r>
              <a:rPr lang="en-US" dirty="0"/>
              <a:t>and a </a:t>
            </a:r>
            <a:r>
              <a:rPr lang="en-US" dirty="0" smtClean="0">
                <a:solidFill>
                  <a:srgbClr val="0000FF"/>
                </a:solidFill>
              </a:rPr>
              <a:t>straight line</a:t>
            </a:r>
            <a:r>
              <a:rPr lang="en-US" dirty="0" smtClean="0"/>
              <a:t> fits the trend.</a:t>
            </a:r>
            <a:endParaRPr lang="en-US" dirty="0"/>
          </a:p>
          <a:p>
            <a:pPr>
              <a:defRPr/>
            </a:pPr>
            <a:r>
              <a:rPr lang="en-US" dirty="0" smtClean="0"/>
              <a:t>The unit of the predictor is </a:t>
            </a:r>
            <a:r>
              <a:rPr lang="en-US" dirty="0" smtClean="0">
                <a:solidFill>
                  <a:srgbClr val="0000FF"/>
                </a:solidFill>
              </a:rPr>
              <a:t>arbitrary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Example: a 2% per year decline in activity </a:t>
            </a:r>
            <a:br>
              <a:rPr lang="en-US" dirty="0" smtClean="0"/>
            </a:br>
            <a:r>
              <a:rPr lang="en-US" dirty="0" smtClean="0"/>
              <a:t>seems trivial… </a:t>
            </a:r>
          </a:p>
          <a:p>
            <a:pPr marL="344487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yet 20% per decade seems large.</a:t>
            </a:r>
          </a:p>
          <a:p>
            <a:pPr lvl="1">
              <a:defRPr/>
            </a:pPr>
            <a:r>
              <a:rPr lang="en-US" dirty="0" smtClean="0"/>
              <a:t>So it's best to express a slope as the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difference in the dependent per two SDs</a:t>
            </a:r>
            <a:r>
              <a:rPr lang="en-US" dirty="0" smtClean="0"/>
              <a:t> of predictor.</a:t>
            </a:r>
          </a:p>
          <a:p>
            <a:pPr lvl="2">
              <a:defRPr/>
            </a:pPr>
            <a:r>
              <a:rPr lang="en-US" dirty="0" smtClean="0"/>
              <a:t>It gives the difference in the dependent (physical activity) between a typically low and high subject.</a:t>
            </a:r>
          </a:p>
          <a:p>
            <a:pPr lvl="2">
              <a:defRPr/>
            </a:pPr>
            <a:r>
              <a:rPr lang="en-US" dirty="0" smtClean="0"/>
              <a:t>The SD for standardizing the resulting effect is the standard error of the estimate (the scatter about the line).</a:t>
            </a:r>
          </a:p>
        </p:txBody>
      </p:sp>
      <p:grpSp>
        <p:nvGrpSpPr>
          <p:cNvPr id="204910" name="Group 110"/>
          <p:cNvGrpSpPr>
            <a:grpSpLocks/>
          </p:cNvGrpSpPr>
          <p:nvPr/>
        </p:nvGrpSpPr>
        <p:grpSpPr bwMode="auto">
          <a:xfrm>
            <a:off x="6667500" y="188913"/>
            <a:ext cx="2233613" cy="2865437"/>
            <a:chOff x="4240" y="657"/>
            <a:chExt cx="1407" cy="1805"/>
          </a:xfrm>
        </p:grpSpPr>
        <p:sp>
          <p:nvSpPr>
            <p:cNvPr id="21515" name="Rectangle 21"/>
            <p:cNvSpPr>
              <a:spLocks noChangeArrowheads="1"/>
            </p:cNvSpPr>
            <p:nvPr/>
          </p:nvSpPr>
          <p:spPr bwMode="auto">
            <a:xfrm>
              <a:off x="4872" y="2198"/>
              <a:ext cx="305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 dirty="0">
                  <a:solidFill>
                    <a:srgbClr val="990000"/>
                  </a:solidFill>
                  <a:latin typeface="Arial Narrow" pitchFamily="34" charset="0"/>
                </a:rPr>
                <a:t>Age</a:t>
              </a:r>
            </a:p>
          </p:txBody>
        </p:sp>
        <p:sp>
          <p:nvSpPr>
            <p:cNvPr id="21516" name="Rectangle 22"/>
            <p:cNvSpPr>
              <a:spLocks noChangeArrowheads="1"/>
            </p:cNvSpPr>
            <p:nvPr/>
          </p:nvSpPr>
          <p:spPr bwMode="auto">
            <a:xfrm>
              <a:off x="4240" y="657"/>
              <a:ext cx="125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50" tIns="26987" rIns="19050" bIns="26987">
              <a:spAutoFit/>
            </a:bodyPr>
            <a:lstStyle/>
            <a:p>
              <a:pPr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Physical activity</a:t>
              </a:r>
            </a:p>
          </p:txBody>
        </p:sp>
        <p:sp>
          <p:nvSpPr>
            <p:cNvPr id="21517" name="Rectangle 20"/>
            <p:cNvSpPr>
              <a:spLocks noChangeArrowheads="1"/>
            </p:cNvSpPr>
            <p:nvPr/>
          </p:nvSpPr>
          <p:spPr bwMode="auto">
            <a:xfrm flipH="1">
              <a:off x="4367" y="934"/>
              <a:ext cx="1279" cy="11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18" name="AutoShape 24"/>
            <p:cNvSpPr>
              <a:spLocks noChangeArrowheads="1"/>
            </p:cNvSpPr>
            <p:nvPr/>
          </p:nvSpPr>
          <p:spPr bwMode="auto">
            <a:xfrm flipH="1" flipV="1">
              <a:off x="5376" y="154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9" name="AutoShape 25"/>
            <p:cNvSpPr>
              <a:spLocks noChangeArrowheads="1"/>
            </p:cNvSpPr>
            <p:nvPr/>
          </p:nvSpPr>
          <p:spPr bwMode="auto">
            <a:xfrm flipH="1" flipV="1">
              <a:off x="5287" y="1230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0" name="AutoShape 26"/>
            <p:cNvSpPr>
              <a:spLocks noChangeArrowheads="1"/>
            </p:cNvSpPr>
            <p:nvPr/>
          </p:nvSpPr>
          <p:spPr bwMode="auto">
            <a:xfrm flipH="1" flipV="1">
              <a:off x="5331" y="162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1" name="AutoShape 27"/>
            <p:cNvSpPr>
              <a:spLocks noChangeArrowheads="1"/>
            </p:cNvSpPr>
            <p:nvPr/>
          </p:nvSpPr>
          <p:spPr bwMode="auto">
            <a:xfrm>
              <a:off x="5108" y="136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2" name="AutoShape 28"/>
            <p:cNvSpPr>
              <a:spLocks noChangeArrowheads="1"/>
            </p:cNvSpPr>
            <p:nvPr/>
          </p:nvSpPr>
          <p:spPr bwMode="auto">
            <a:xfrm>
              <a:off x="5062" y="186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3" name="AutoShape 29"/>
            <p:cNvSpPr>
              <a:spLocks noChangeArrowheads="1"/>
            </p:cNvSpPr>
            <p:nvPr/>
          </p:nvSpPr>
          <p:spPr bwMode="auto">
            <a:xfrm>
              <a:off x="5107" y="16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4" name="AutoShape 30"/>
            <p:cNvSpPr>
              <a:spLocks noChangeArrowheads="1"/>
            </p:cNvSpPr>
            <p:nvPr/>
          </p:nvSpPr>
          <p:spPr bwMode="auto">
            <a:xfrm>
              <a:off x="4614" y="1503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5" name="AutoShape 31"/>
            <p:cNvSpPr>
              <a:spLocks noChangeArrowheads="1"/>
            </p:cNvSpPr>
            <p:nvPr/>
          </p:nvSpPr>
          <p:spPr bwMode="auto">
            <a:xfrm>
              <a:off x="4704" y="1412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6" name="AutoShape 32"/>
            <p:cNvSpPr>
              <a:spLocks noChangeArrowheads="1"/>
            </p:cNvSpPr>
            <p:nvPr/>
          </p:nvSpPr>
          <p:spPr bwMode="auto">
            <a:xfrm>
              <a:off x="4694" y="132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7" name="AutoShape 33"/>
            <p:cNvSpPr>
              <a:spLocks noChangeArrowheads="1"/>
            </p:cNvSpPr>
            <p:nvPr/>
          </p:nvSpPr>
          <p:spPr bwMode="auto">
            <a:xfrm flipH="1" flipV="1">
              <a:off x="4838" y="114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8" name="AutoShape 34"/>
            <p:cNvSpPr>
              <a:spLocks noChangeArrowheads="1"/>
            </p:cNvSpPr>
            <p:nvPr/>
          </p:nvSpPr>
          <p:spPr bwMode="auto">
            <a:xfrm flipH="1" flipV="1">
              <a:off x="5017" y="132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9" name="AutoShape 35"/>
            <p:cNvSpPr>
              <a:spLocks noChangeArrowheads="1"/>
            </p:cNvSpPr>
            <p:nvPr/>
          </p:nvSpPr>
          <p:spPr bwMode="auto">
            <a:xfrm flipH="1">
              <a:off x="5511" y="164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0" name="AutoShape 36"/>
            <p:cNvSpPr>
              <a:spLocks noChangeArrowheads="1"/>
            </p:cNvSpPr>
            <p:nvPr/>
          </p:nvSpPr>
          <p:spPr bwMode="auto">
            <a:xfrm flipH="1">
              <a:off x="5376" y="191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1" name="AutoShape 37"/>
            <p:cNvSpPr>
              <a:spLocks noChangeArrowheads="1"/>
            </p:cNvSpPr>
            <p:nvPr/>
          </p:nvSpPr>
          <p:spPr bwMode="auto">
            <a:xfrm flipH="1">
              <a:off x="5472" y="1855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2" name="AutoShape 38"/>
            <p:cNvSpPr>
              <a:spLocks noChangeArrowheads="1"/>
            </p:cNvSpPr>
            <p:nvPr/>
          </p:nvSpPr>
          <p:spPr bwMode="auto">
            <a:xfrm flipV="1">
              <a:off x="4793" y="126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3" name="AutoShape 39"/>
            <p:cNvSpPr>
              <a:spLocks noChangeArrowheads="1"/>
            </p:cNvSpPr>
            <p:nvPr/>
          </p:nvSpPr>
          <p:spPr bwMode="auto">
            <a:xfrm flipV="1">
              <a:off x="5197" y="20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4" name="AutoShape 40"/>
            <p:cNvSpPr>
              <a:spLocks noChangeArrowheads="1"/>
            </p:cNvSpPr>
            <p:nvPr/>
          </p:nvSpPr>
          <p:spPr bwMode="auto">
            <a:xfrm flipV="1">
              <a:off x="5107" y="182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5" name="AutoShape 41"/>
            <p:cNvSpPr>
              <a:spLocks noChangeArrowheads="1"/>
            </p:cNvSpPr>
            <p:nvPr/>
          </p:nvSpPr>
          <p:spPr bwMode="auto">
            <a:xfrm rot="5400000" flipH="1" flipV="1">
              <a:off x="5032" y="169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6" name="AutoShape 42"/>
            <p:cNvSpPr>
              <a:spLocks noChangeArrowheads="1"/>
            </p:cNvSpPr>
            <p:nvPr/>
          </p:nvSpPr>
          <p:spPr bwMode="auto">
            <a:xfrm rot="5400000">
              <a:off x="4524" y="100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7" name="AutoShape 43"/>
            <p:cNvSpPr>
              <a:spLocks noChangeArrowheads="1"/>
            </p:cNvSpPr>
            <p:nvPr/>
          </p:nvSpPr>
          <p:spPr bwMode="auto">
            <a:xfrm rot="5400000">
              <a:off x="4525" y="145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8" name="AutoShape 44"/>
            <p:cNvSpPr>
              <a:spLocks noChangeArrowheads="1"/>
            </p:cNvSpPr>
            <p:nvPr/>
          </p:nvSpPr>
          <p:spPr bwMode="auto">
            <a:xfrm rot="5400000">
              <a:off x="4462" y="123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9" name="AutoShape 45"/>
            <p:cNvSpPr>
              <a:spLocks noChangeArrowheads="1"/>
            </p:cNvSpPr>
            <p:nvPr/>
          </p:nvSpPr>
          <p:spPr bwMode="auto">
            <a:xfrm rot="5400000" flipH="1" flipV="1">
              <a:off x="4749" y="120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0" name="AutoShape 46"/>
            <p:cNvSpPr>
              <a:spLocks noChangeArrowheads="1"/>
            </p:cNvSpPr>
            <p:nvPr/>
          </p:nvSpPr>
          <p:spPr bwMode="auto">
            <a:xfrm rot="5400000" flipH="1" flipV="1">
              <a:off x="4746" y="1037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1" name="AutoShape 47"/>
            <p:cNvSpPr>
              <a:spLocks noChangeArrowheads="1"/>
            </p:cNvSpPr>
            <p:nvPr/>
          </p:nvSpPr>
          <p:spPr bwMode="auto">
            <a:xfrm rot="5400000" flipH="1" flipV="1">
              <a:off x="4749" y="1775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2" name="AutoShape 48"/>
            <p:cNvSpPr>
              <a:spLocks noChangeArrowheads="1"/>
            </p:cNvSpPr>
            <p:nvPr/>
          </p:nvSpPr>
          <p:spPr bwMode="auto">
            <a:xfrm>
              <a:off x="5197" y="1687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3" name="AutoShape 49"/>
            <p:cNvSpPr>
              <a:spLocks noChangeArrowheads="1"/>
            </p:cNvSpPr>
            <p:nvPr/>
          </p:nvSpPr>
          <p:spPr bwMode="auto">
            <a:xfrm>
              <a:off x="4883" y="1333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4" name="AutoShape 50"/>
            <p:cNvSpPr>
              <a:spLocks noChangeArrowheads="1"/>
            </p:cNvSpPr>
            <p:nvPr/>
          </p:nvSpPr>
          <p:spPr bwMode="auto">
            <a:xfrm>
              <a:off x="4569" y="95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5" name="AutoShape 51"/>
            <p:cNvSpPr>
              <a:spLocks noChangeArrowheads="1"/>
            </p:cNvSpPr>
            <p:nvPr/>
          </p:nvSpPr>
          <p:spPr bwMode="auto">
            <a:xfrm>
              <a:off x="4659" y="114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6" name="AutoShape 52"/>
            <p:cNvSpPr>
              <a:spLocks noChangeArrowheads="1"/>
            </p:cNvSpPr>
            <p:nvPr/>
          </p:nvSpPr>
          <p:spPr bwMode="auto">
            <a:xfrm flipV="1">
              <a:off x="5471" y="147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7" name="AutoShape 53"/>
            <p:cNvSpPr>
              <a:spLocks noChangeArrowheads="1"/>
            </p:cNvSpPr>
            <p:nvPr/>
          </p:nvSpPr>
          <p:spPr bwMode="auto">
            <a:xfrm flipH="1" flipV="1">
              <a:off x="5242" y="16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8" name="AutoShape 54"/>
            <p:cNvSpPr>
              <a:spLocks noChangeArrowheads="1"/>
            </p:cNvSpPr>
            <p:nvPr/>
          </p:nvSpPr>
          <p:spPr bwMode="auto">
            <a:xfrm>
              <a:off x="4793" y="141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9" name="AutoShape 55"/>
            <p:cNvSpPr>
              <a:spLocks noChangeArrowheads="1"/>
            </p:cNvSpPr>
            <p:nvPr/>
          </p:nvSpPr>
          <p:spPr bwMode="auto">
            <a:xfrm>
              <a:off x="4569" y="120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0" name="AutoShape 56"/>
            <p:cNvSpPr>
              <a:spLocks noChangeArrowheads="1"/>
            </p:cNvSpPr>
            <p:nvPr/>
          </p:nvSpPr>
          <p:spPr bwMode="auto">
            <a:xfrm flipH="1" flipV="1">
              <a:off x="4927" y="10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1" name="AutoShape 57"/>
            <p:cNvSpPr>
              <a:spLocks noChangeArrowheads="1"/>
            </p:cNvSpPr>
            <p:nvPr/>
          </p:nvSpPr>
          <p:spPr bwMode="auto">
            <a:xfrm flipV="1">
              <a:off x="5062" y="1560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2" name="AutoShape 58"/>
            <p:cNvSpPr>
              <a:spLocks noChangeArrowheads="1"/>
            </p:cNvSpPr>
            <p:nvPr/>
          </p:nvSpPr>
          <p:spPr bwMode="auto">
            <a:xfrm flipV="1">
              <a:off x="4883" y="1560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3" name="AutoShape 59"/>
            <p:cNvSpPr>
              <a:spLocks noChangeArrowheads="1"/>
            </p:cNvSpPr>
            <p:nvPr/>
          </p:nvSpPr>
          <p:spPr bwMode="auto">
            <a:xfrm flipV="1">
              <a:off x="4973" y="1201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4" name="AutoShape 60"/>
            <p:cNvSpPr>
              <a:spLocks noChangeArrowheads="1"/>
            </p:cNvSpPr>
            <p:nvPr/>
          </p:nvSpPr>
          <p:spPr bwMode="auto">
            <a:xfrm flipV="1">
              <a:off x="5025" y="118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5" name="AutoShape 61"/>
            <p:cNvSpPr>
              <a:spLocks noChangeArrowheads="1"/>
            </p:cNvSpPr>
            <p:nvPr/>
          </p:nvSpPr>
          <p:spPr bwMode="auto">
            <a:xfrm flipV="1">
              <a:off x="5115" y="1213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6" name="AutoShape 62"/>
            <p:cNvSpPr>
              <a:spLocks noChangeArrowheads="1"/>
            </p:cNvSpPr>
            <p:nvPr/>
          </p:nvSpPr>
          <p:spPr bwMode="auto">
            <a:xfrm flipH="1">
              <a:off x="5135" y="151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7" name="AutoShape 63"/>
            <p:cNvSpPr>
              <a:spLocks noChangeArrowheads="1"/>
            </p:cNvSpPr>
            <p:nvPr/>
          </p:nvSpPr>
          <p:spPr bwMode="auto">
            <a:xfrm rot="16200000" flipV="1">
              <a:off x="4894" y="166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8" name="AutoShape 64"/>
            <p:cNvSpPr>
              <a:spLocks noChangeArrowheads="1"/>
            </p:cNvSpPr>
            <p:nvPr/>
          </p:nvSpPr>
          <p:spPr bwMode="auto">
            <a:xfrm rot="16200000" flipV="1">
              <a:off x="4847" y="1730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9" name="AutoShape 65"/>
            <p:cNvSpPr>
              <a:spLocks noChangeArrowheads="1"/>
            </p:cNvSpPr>
            <p:nvPr/>
          </p:nvSpPr>
          <p:spPr bwMode="auto">
            <a:xfrm rot="16200000" flipV="1">
              <a:off x="4846" y="148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0" name="AutoShape 66"/>
            <p:cNvSpPr>
              <a:spLocks noChangeArrowheads="1"/>
            </p:cNvSpPr>
            <p:nvPr/>
          </p:nvSpPr>
          <p:spPr bwMode="auto">
            <a:xfrm rot="16200000" flipH="1">
              <a:off x="5071" y="147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1" name="AutoShape 67"/>
            <p:cNvSpPr>
              <a:spLocks noChangeArrowheads="1"/>
            </p:cNvSpPr>
            <p:nvPr/>
          </p:nvSpPr>
          <p:spPr bwMode="auto">
            <a:xfrm flipV="1">
              <a:off x="5115" y="1213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2" name="AutoShape 68"/>
            <p:cNvSpPr>
              <a:spLocks noChangeArrowheads="1"/>
            </p:cNvSpPr>
            <p:nvPr/>
          </p:nvSpPr>
          <p:spPr bwMode="auto">
            <a:xfrm flipV="1">
              <a:off x="4972" y="15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1563" name="Group 69"/>
            <p:cNvGrpSpPr>
              <a:grpSpLocks/>
            </p:cNvGrpSpPr>
            <p:nvPr/>
          </p:nvGrpSpPr>
          <p:grpSpPr bwMode="auto">
            <a:xfrm>
              <a:off x="4282" y="934"/>
              <a:ext cx="51" cy="1164"/>
              <a:chOff x="4108" y="1776"/>
              <a:chExt cx="51" cy="1073"/>
            </a:xfrm>
          </p:grpSpPr>
          <p:sp>
            <p:nvSpPr>
              <p:cNvPr id="21571" name="Line 70"/>
              <p:cNvSpPr>
                <a:spLocks noChangeShapeType="1"/>
              </p:cNvSpPr>
              <p:nvPr/>
            </p:nvSpPr>
            <p:spPr bwMode="auto">
              <a:xfrm flipH="1">
                <a:off x="4108" y="278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Line 71"/>
              <p:cNvSpPr>
                <a:spLocks noChangeShapeType="1"/>
              </p:cNvSpPr>
              <p:nvPr/>
            </p:nvSpPr>
            <p:spPr bwMode="auto">
              <a:xfrm flipH="1">
                <a:off x="4108" y="2572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Line 72"/>
              <p:cNvSpPr>
                <a:spLocks noChangeShapeType="1"/>
              </p:cNvSpPr>
              <p:nvPr/>
            </p:nvSpPr>
            <p:spPr bwMode="auto">
              <a:xfrm flipH="1">
                <a:off x="4108" y="2353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4" name="Line 73"/>
              <p:cNvSpPr>
                <a:spLocks noChangeShapeType="1"/>
              </p:cNvSpPr>
              <p:nvPr/>
            </p:nvSpPr>
            <p:spPr bwMode="auto">
              <a:xfrm flipH="1">
                <a:off x="4108" y="2145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5" name="Line 74"/>
              <p:cNvSpPr>
                <a:spLocks noChangeShapeType="1"/>
              </p:cNvSpPr>
              <p:nvPr/>
            </p:nvSpPr>
            <p:spPr bwMode="auto">
              <a:xfrm flipH="1">
                <a:off x="4108" y="192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6" name="Line 75"/>
              <p:cNvSpPr>
                <a:spLocks noChangeShapeType="1"/>
              </p:cNvSpPr>
              <p:nvPr/>
            </p:nvSpPr>
            <p:spPr bwMode="auto">
              <a:xfrm flipV="1">
                <a:off x="4159" y="1776"/>
                <a:ext cx="0" cy="10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64" name="Group 76"/>
            <p:cNvGrpSpPr>
              <a:grpSpLocks/>
            </p:cNvGrpSpPr>
            <p:nvPr/>
          </p:nvGrpSpPr>
          <p:grpSpPr bwMode="auto">
            <a:xfrm rot="-5400000">
              <a:off x="4981" y="1520"/>
              <a:ext cx="51" cy="1280"/>
              <a:chOff x="4108" y="1776"/>
              <a:chExt cx="51" cy="1073"/>
            </a:xfrm>
          </p:grpSpPr>
          <p:sp>
            <p:nvSpPr>
              <p:cNvPr id="21565" name="Line 77"/>
              <p:cNvSpPr>
                <a:spLocks noChangeShapeType="1"/>
              </p:cNvSpPr>
              <p:nvPr/>
            </p:nvSpPr>
            <p:spPr bwMode="auto">
              <a:xfrm flipH="1">
                <a:off x="4108" y="278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6" name="Line 78"/>
              <p:cNvSpPr>
                <a:spLocks noChangeShapeType="1"/>
              </p:cNvSpPr>
              <p:nvPr/>
            </p:nvSpPr>
            <p:spPr bwMode="auto">
              <a:xfrm flipH="1">
                <a:off x="4108" y="2572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7" name="Line 79"/>
              <p:cNvSpPr>
                <a:spLocks noChangeShapeType="1"/>
              </p:cNvSpPr>
              <p:nvPr/>
            </p:nvSpPr>
            <p:spPr bwMode="auto">
              <a:xfrm flipH="1">
                <a:off x="4108" y="2353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Line 80"/>
              <p:cNvSpPr>
                <a:spLocks noChangeShapeType="1"/>
              </p:cNvSpPr>
              <p:nvPr/>
            </p:nvSpPr>
            <p:spPr bwMode="auto">
              <a:xfrm flipH="1">
                <a:off x="4108" y="2145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Line 81"/>
              <p:cNvSpPr>
                <a:spLocks noChangeShapeType="1"/>
              </p:cNvSpPr>
              <p:nvPr/>
            </p:nvSpPr>
            <p:spPr bwMode="auto">
              <a:xfrm flipH="1">
                <a:off x="4108" y="192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Line 82"/>
              <p:cNvSpPr>
                <a:spLocks noChangeShapeType="1"/>
              </p:cNvSpPr>
              <p:nvPr/>
            </p:nvSpPr>
            <p:spPr bwMode="auto">
              <a:xfrm flipV="1">
                <a:off x="4159" y="1776"/>
                <a:ext cx="0" cy="10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AutoShape 35"/>
            <p:cNvSpPr>
              <a:spLocks noChangeArrowheads="1"/>
            </p:cNvSpPr>
            <p:nvPr/>
          </p:nvSpPr>
          <p:spPr bwMode="auto">
            <a:xfrm flipH="1">
              <a:off x="5551" y="174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7" name="AutoShape 42"/>
            <p:cNvSpPr>
              <a:spLocks noChangeArrowheads="1"/>
            </p:cNvSpPr>
            <p:nvPr/>
          </p:nvSpPr>
          <p:spPr bwMode="auto">
            <a:xfrm rot="5400000">
              <a:off x="4417" y="11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8" name="AutoShape 43"/>
            <p:cNvSpPr>
              <a:spLocks noChangeArrowheads="1"/>
            </p:cNvSpPr>
            <p:nvPr/>
          </p:nvSpPr>
          <p:spPr bwMode="auto">
            <a:xfrm rot="5400000">
              <a:off x="4417" y="133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9" name="AutoShape 24"/>
            <p:cNvSpPr>
              <a:spLocks noChangeArrowheads="1"/>
            </p:cNvSpPr>
            <p:nvPr/>
          </p:nvSpPr>
          <p:spPr bwMode="auto">
            <a:xfrm flipH="1" flipV="1">
              <a:off x="5551" y="165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0" name="AutoShape 24"/>
            <p:cNvSpPr>
              <a:spLocks noChangeArrowheads="1"/>
            </p:cNvSpPr>
            <p:nvPr/>
          </p:nvSpPr>
          <p:spPr bwMode="auto">
            <a:xfrm flipH="1" flipV="1">
              <a:off x="5505" y="192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1" name="AutoShape 44"/>
            <p:cNvSpPr>
              <a:spLocks noChangeArrowheads="1"/>
            </p:cNvSpPr>
            <p:nvPr/>
          </p:nvSpPr>
          <p:spPr bwMode="auto">
            <a:xfrm rot="5400000">
              <a:off x="4462" y="111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" name="AutoShape 27"/>
            <p:cNvSpPr>
              <a:spLocks noChangeArrowheads="1"/>
            </p:cNvSpPr>
            <p:nvPr/>
          </p:nvSpPr>
          <p:spPr bwMode="auto">
            <a:xfrm>
              <a:off x="5234" y="142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3" name="AutoShape 35"/>
            <p:cNvSpPr>
              <a:spLocks noChangeArrowheads="1"/>
            </p:cNvSpPr>
            <p:nvPr/>
          </p:nvSpPr>
          <p:spPr bwMode="auto">
            <a:xfrm flipH="1">
              <a:off x="5551" y="188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4371" y="123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04911" name="Line 111"/>
          <p:cNvSpPr>
            <a:spLocks noChangeShapeType="1"/>
          </p:cNvSpPr>
          <p:nvPr/>
        </p:nvSpPr>
        <p:spPr bwMode="auto">
          <a:xfrm flipH="1" flipV="1">
            <a:off x="6892925" y="968375"/>
            <a:ext cx="1944688" cy="1079500"/>
          </a:xfrm>
          <a:prstGeom prst="line">
            <a:avLst/>
          </a:prstGeom>
          <a:noFill/>
          <a:ln w="25400">
            <a:solidFill>
              <a:srgbClr val="F76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16" name="Group 116"/>
          <p:cNvGrpSpPr>
            <a:grpSpLocks/>
          </p:cNvGrpSpPr>
          <p:nvPr/>
        </p:nvGrpSpPr>
        <p:grpSpPr bwMode="auto">
          <a:xfrm>
            <a:off x="7227889" y="1146398"/>
            <a:ext cx="1358900" cy="760192"/>
            <a:chOff x="4344" y="1574"/>
            <a:chExt cx="279" cy="156"/>
          </a:xfrm>
        </p:grpSpPr>
        <p:sp>
          <p:nvSpPr>
            <p:cNvPr id="21513" name="Line 117"/>
            <p:cNvSpPr>
              <a:spLocks noChangeShapeType="1"/>
            </p:cNvSpPr>
            <p:nvPr/>
          </p:nvSpPr>
          <p:spPr bwMode="auto">
            <a:xfrm flipH="1" flipV="1">
              <a:off x="4344" y="1574"/>
              <a:ext cx="27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18"/>
            <p:cNvSpPr>
              <a:spLocks noChangeShapeType="1"/>
            </p:cNvSpPr>
            <p:nvPr/>
          </p:nvSpPr>
          <p:spPr bwMode="auto">
            <a:xfrm flipH="1">
              <a:off x="4623" y="1574"/>
              <a:ext cx="0" cy="15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13" name="Group 113"/>
          <p:cNvGrpSpPr>
            <a:grpSpLocks/>
          </p:cNvGrpSpPr>
          <p:nvPr/>
        </p:nvGrpSpPr>
        <p:grpSpPr bwMode="auto">
          <a:xfrm>
            <a:off x="7216775" y="1125079"/>
            <a:ext cx="290513" cy="170325"/>
            <a:chOff x="4344" y="1567"/>
            <a:chExt cx="279" cy="163"/>
          </a:xfrm>
        </p:grpSpPr>
        <p:sp>
          <p:nvSpPr>
            <p:cNvPr id="21511" name="Line 114"/>
            <p:cNvSpPr>
              <a:spLocks noChangeShapeType="1"/>
            </p:cNvSpPr>
            <p:nvPr/>
          </p:nvSpPr>
          <p:spPr bwMode="auto">
            <a:xfrm flipH="1" flipV="1">
              <a:off x="4344" y="1567"/>
              <a:ext cx="27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15"/>
            <p:cNvSpPr>
              <a:spLocks noChangeShapeType="1"/>
            </p:cNvSpPr>
            <p:nvPr/>
          </p:nvSpPr>
          <p:spPr bwMode="auto">
            <a:xfrm flipH="1">
              <a:off x="4623" y="1574"/>
              <a:ext cx="0" cy="15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99202" y="1621191"/>
            <a:ext cx="69224" cy="612000"/>
            <a:chOff x="8506602" y="1491071"/>
            <a:chExt cx="69224" cy="769798"/>
          </a:xfrm>
        </p:grpSpPr>
        <p:sp>
          <p:nvSpPr>
            <p:cNvPr id="74" name="Line 118"/>
            <p:cNvSpPr>
              <a:spLocks noChangeShapeType="1"/>
            </p:cNvSpPr>
            <p:nvPr/>
          </p:nvSpPr>
          <p:spPr bwMode="auto">
            <a:xfrm flipH="1">
              <a:off x="8542954" y="1492202"/>
              <a:ext cx="0" cy="76019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18"/>
            <p:cNvSpPr>
              <a:spLocks noChangeShapeType="1"/>
            </p:cNvSpPr>
            <p:nvPr/>
          </p:nvSpPr>
          <p:spPr bwMode="auto">
            <a:xfrm flipH="1" flipV="1">
              <a:off x="8508180" y="1491071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18"/>
            <p:cNvSpPr>
              <a:spLocks noChangeShapeType="1"/>
            </p:cNvSpPr>
            <p:nvPr/>
          </p:nvSpPr>
          <p:spPr bwMode="auto">
            <a:xfrm flipH="1" flipV="1">
              <a:off x="8506602" y="2259738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66923" y="832784"/>
            <a:ext cx="69224" cy="612000"/>
            <a:chOff x="8506602" y="1491071"/>
            <a:chExt cx="69224" cy="769798"/>
          </a:xfrm>
        </p:grpSpPr>
        <p:sp>
          <p:nvSpPr>
            <p:cNvPr id="80" name="Line 118"/>
            <p:cNvSpPr>
              <a:spLocks noChangeShapeType="1"/>
            </p:cNvSpPr>
            <p:nvPr/>
          </p:nvSpPr>
          <p:spPr bwMode="auto">
            <a:xfrm flipH="1">
              <a:off x="8542954" y="1492202"/>
              <a:ext cx="0" cy="76019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 flipH="1" flipV="1">
              <a:off x="8508180" y="1491071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8"/>
            <p:cNvSpPr>
              <a:spLocks noChangeShapeType="1"/>
            </p:cNvSpPr>
            <p:nvPr/>
          </p:nvSpPr>
          <p:spPr bwMode="auto">
            <a:xfrm flipH="1" flipV="1">
              <a:off x="8506602" y="2259738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98047" y="2053592"/>
            <a:ext cx="1383758" cy="428204"/>
            <a:chOff x="7418108" y="2053592"/>
            <a:chExt cx="1019836" cy="428204"/>
          </a:xfrm>
        </p:grpSpPr>
        <p:sp>
          <p:nvSpPr>
            <p:cNvPr id="84" name="Line 117"/>
            <p:cNvSpPr>
              <a:spLocks noChangeShapeType="1"/>
            </p:cNvSpPr>
            <p:nvPr/>
          </p:nvSpPr>
          <p:spPr bwMode="auto">
            <a:xfrm flipH="1" flipV="1">
              <a:off x="7418108" y="2053592"/>
              <a:ext cx="10198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7627463" y="2057963"/>
              <a:ext cx="601127" cy="423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 dirty="0" smtClean="0">
                  <a:solidFill>
                    <a:srgbClr val="0000FF"/>
                  </a:solidFill>
                  <a:latin typeface="Arial Narrow" pitchFamily="34" charset="0"/>
                </a:rPr>
                <a:t>2 SD</a:t>
              </a:r>
              <a:endParaRPr lang="en-US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uiExpand="1" build="p" bldLvl="3" autoUpdateAnimBg="0"/>
      <p:bldP spid="204911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888" y="44450"/>
            <a:ext cx="8937625" cy="6750986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Correlation Coefficient</a:t>
            </a:r>
          </a:p>
          <a:p>
            <a:pPr>
              <a:defRPr/>
            </a:pPr>
            <a:r>
              <a:rPr lang="en-US" dirty="0" smtClean="0"/>
              <a:t>Closely related to the slope, this represents the </a:t>
            </a:r>
            <a:r>
              <a:rPr lang="en-US" dirty="0" smtClean="0">
                <a:solidFill>
                  <a:srgbClr val="0000FF"/>
                </a:solidFill>
              </a:rPr>
              <a:t>overall linearity</a:t>
            </a:r>
            <a:r>
              <a:rPr lang="en-US" dirty="0" smtClean="0"/>
              <a:t> in a scatterplot. Examples: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Negative values represent negative slopes.</a:t>
            </a:r>
          </a:p>
          <a:p>
            <a:pPr>
              <a:defRPr/>
            </a:pPr>
            <a:r>
              <a:rPr lang="en-US" dirty="0" smtClean="0"/>
              <a:t>The value is unaffected by the scaling of the two variables.</a:t>
            </a:r>
          </a:p>
          <a:p>
            <a:pPr>
              <a:defRPr/>
            </a:pPr>
            <a:r>
              <a:rPr lang="en-US" dirty="0" smtClean="0"/>
              <a:t>And it's much easier </a:t>
            </a:r>
            <a:r>
              <a:rPr lang="en-US" dirty="0"/>
              <a:t>to </a:t>
            </a:r>
            <a:r>
              <a:rPr lang="en-US" dirty="0" smtClean="0"/>
              <a:t>calculate </a:t>
            </a:r>
            <a:r>
              <a:rPr lang="en-US" dirty="0"/>
              <a:t>than a </a:t>
            </a:r>
            <a:r>
              <a:rPr lang="en-US" dirty="0" smtClean="0"/>
              <a:t>slope.</a:t>
            </a:r>
          </a:p>
          <a:p>
            <a:pPr>
              <a:defRPr/>
            </a:pPr>
            <a:r>
              <a:rPr lang="en-US" dirty="0" smtClean="0"/>
              <a:t>But a properly calculated slope is easier to interpret clinically.</a:t>
            </a:r>
          </a:p>
          <a:p>
            <a:pPr lvl="1">
              <a:defRPr/>
            </a:pPr>
            <a:r>
              <a:rPr lang="en-US" dirty="0" smtClean="0"/>
              <a:t>And correlations</a:t>
            </a:r>
            <a:r>
              <a:rPr lang="en-US" dirty="0"/>
              <a:t> for athletic </a:t>
            </a:r>
            <a:r>
              <a:rPr lang="en-US" dirty="0" smtClean="0"/>
              <a:t>performance are hard to interpret.</a:t>
            </a:r>
          </a:p>
          <a:p>
            <a:pPr>
              <a:defRPr/>
            </a:pPr>
            <a:r>
              <a:rPr lang="en-US" dirty="0" smtClean="0"/>
              <a:t>Smallest important correlation is </a:t>
            </a:r>
            <a:r>
              <a:rPr lang="en-US" dirty="0" smtClean="0">
                <a:solidFill>
                  <a:srgbClr val="0000FF"/>
                </a:solidFill>
              </a:rPr>
              <a:t>±0.1</a:t>
            </a:r>
            <a:r>
              <a:rPr lang="en-US" dirty="0" smtClean="0"/>
              <a:t>.  Complete scale: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400" dirty="0" smtClean="0"/>
              <a:t>My scale for standardized differences in means, and my use of two SD to evaluate slopes, are both derived from this scale.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6888" y="5454849"/>
            <a:ext cx="8137525" cy="503237"/>
            <a:chOff x="497660" y="5302027"/>
            <a:chExt cx="8137525" cy="503237"/>
          </a:xfrm>
        </p:grpSpPr>
        <p:sp>
          <p:nvSpPr>
            <p:cNvPr id="22547" name="Rectangle 137"/>
            <p:cNvSpPr>
              <a:spLocks noChangeArrowheads="1"/>
            </p:cNvSpPr>
            <p:nvPr/>
          </p:nvSpPr>
          <p:spPr bwMode="auto">
            <a:xfrm rot="10800000">
              <a:off x="497660" y="5302027"/>
              <a:ext cx="8137525" cy="50323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2548" name="Rectangle 138"/>
            <p:cNvSpPr>
              <a:spLocks noChangeArrowheads="1"/>
            </p:cNvSpPr>
            <p:nvPr/>
          </p:nvSpPr>
          <p:spPr bwMode="auto">
            <a:xfrm>
              <a:off x="1344270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0.1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49" name="Rectangle 139"/>
            <p:cNvSpPr>
              <a:spLocks noChangeArrowheads="1"/>
            </p:cNvSpPr>
            <p:nvPr/>
          </p:nvSpPr>
          <p:spPr bwMode="auto">
            <a:xfrm>
              <a:off x="2392546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0.3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0" name="Rectangle 140"/>
            <p:cNvSpPr>
              <a:spLocks noChangeArrowheads="1"/>
            </p:cNvSpPr>
            <p:nvPr/>
          </p:nvSpPr>
          <p:spPr bwMode="auto">
            <a:xfrm>
              <a:off x="4064184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0.5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1" name="Rectangle 141"/>
            <p:cNvSpPr>
              <a:spLocks noChangeArrowheads="1"/>
            </p:cNvSpPr>
            <p:nvPr/>
          </p:nvSpPr>
          <p:spPr bwMode="auto">
            <a:xfrm>
              <a:off x="5293498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0.7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2" name="Rectangle 142"/>
            <p:cNvSpPr>
              <a:spLocks noChangeArrowheads="1"/>
            </p:cNvSpPr>
            <p:nvPr/>
          </p:nvSpPr>
          <p:spPr bwMode="auto">
            <a:xfrm>
              <a:off x="6966723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0.9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3" name="Rectangle 143"/>
            <p:cNvSpPr>
              <a:spLocks noChangeArrowheads="1"/>
            </p:cNvSpPr>
            <p:nvPr/>
          </p:nvSpPr>
          <p:spPr bwMode="auto">
            <a:xfrm>
              <a:off x="656883" y="5340127"/>
              <a:ext cx="619125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4" name="Rectangle 144"/>
            <p:cNvSpPr>
              <a:spLocks noChangeArrowheads="1"/>
            </p:cNvSpPr>
            <p:nvPr/>
          </p:nvSpPr>
          <p:spPr bwMode="auto">
            <a:xfrm>
              <a:off x="1875592" y="5340127"/>
              <a:ext cx="415925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low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5" name="Rectangle 145"/>
            <p:cNvSpPr>
              <a:spLocks noChangeArrowheads="1"/>
            </p:cNvSpPr>
            <p:nvPr/>
          </p:nvSpPr>
          <p:spPr bwMode="auto">
            <a:xfrm>
              <a:off x="2900546" y="5340127"/>
              <a:ext cx="1093788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6" name="Rectangle 146"/>
            <p:cNvSpPr>
              <a:spLocks noChangeArrowheads="1"/>
            </p:cNvSpPr>
            <p:nvPr/>
          </p:nvSpPr>
          <p:spPr bwMode="auto">
            <a:xfrm>
              <a:off x="4612640" y="5340127"/>
              <a:ext cx="515938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high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7" name="Rectangle 147"/>
            <p:cNvSpPr>
              <a:spLocks noChangeArrowheads="1"/>
            </p:cNvSpPr>
            <p:nvPr/>
          </p:nvSpPr>
          <p:spPr bwMode="auto">
            <a:xfrm>
              <a:off x="5836423" y="5340127"/>
              <a:ext cx="1063625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high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8" name="Rectangle 148"/>
            <p:cNvSpPr>
              <a:spLocks noChangeArrowheads="1"/>
            </p:cNvSpPr>
            <p:nvPr/>
          </p:nvSpPr>
          <p:spPr bwMode="auto">
            <a:xfrm>
              <a:off x="7512823" y="5340127"/>
              <a:ext cx="995363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high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0825" y="1412776"/>
            <a:ext cx="8620125" cy="1522412"/>
            <a:chOff x="251520" y="1556792"/>
            <a:chExt cx="8619627" cy="1522439"/>
          </a:xfrm>
        </p:grpSpPr>
        <p:pic>
          <p:nvPicPr>
            <p:cNvPr id="22533" name="Picture 6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481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4" name="Picture 6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Rectangle 63"/>
            <p:cNvSpPr>
              <a:spLocks noChangeArrowheads="1"/>
            </p:cNvSpPr>
            <p:nvPr/>
          </p:nvSpPr>
          <p:spPr bwMode="auto">
            <a:xfrm>
              <a:off x="358742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0.00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36" name="Rectangle 63"/>
            <p:cNvSpPr>
              <a:spLocks noChangeArrowheads="1"/>
            </p:cNvSpPr>
            <p:nvPr/>
          </p:nvSpPr>
          <p:spPr bwMode="auto">
            <a:xfrm>
              <a:off x="1597703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0.10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37" name="Picture 6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442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8" name="Rectangle 63"/>
            <p:cNvSpPr>
              <a:spLocks noChangeArrowheads="1"/>
            </p:cNvSpPr>
            <p:nvPr/>
          </p:nvSpPr>
          <p:spPr bwMode="auto">
            <a:xfrm>
              <a:off x="2836664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0.30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39" name="Picture 6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403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0" name="Rectangle 63"/>
            <p:cNvSpPr>
              <a:spLocks noChangeArrowheads="1"/>
            </p:cNvSpPr>
            <p:nvPr/>
          </p:nvSpPr>
          <p:spPr bwMode="auto">
            <a:xfrm>
              <a:off x="4075625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0.50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41" name="Picture 6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364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2" name="Picture 6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325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3" name="Picture 6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284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4" name="Rectangle 63"/>
            <p:cNvSpPr>
              <a:spLocks noChangeArrowheads="1"/>
            </p:cNvSpPr>
            <p:nvPr/>
          </p:nvSpPr>
          <p:spPr bwMode="auto">
            <a:xfrm>
              <a:off x="5314586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0.70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45" name="Rectangle 63"/>
            <p:cNvSpPr>
              <a:spLocks noChangeArrowheads="1"/>
            </p:cNvSpPr>
            <p:nvPr/>
          </p:nvSpPr>
          <p:spPr bwMode="auto">
            <a:xfrm>
              <a:off x="6553547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0.90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46" name="Rectangle 63"/>
            <p:cNvSpPr>
              <a:spLocks noChangeArrowheads="1"/>
            </p:cNvSpPr>
            <p:nvPr/>
          </p:nvSpPr>
          <p:spPr bwMode="auto">
            <a:xfrm>
              <a:off x="7792506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1.00</a:t>
              </a:r>
              <a:endParaRPr lang="en-US" altLang="en-AU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6888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188640"/>
            <a:ext cx="9004746" cy="53285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Differences and Ratios of Proportions, Risks, Odds, Hazards</a:t>
            </a:r>
          </a:p>
          <a:p>
            <a:pPr>
              <a:defRPr/>
            </a:pPr>
            <a:r>
              <a:rPr lang="en-US" dirty="0" smtClean="0"/>
              <a:t>Example: the effect of sex (female, male) on risk of injury in football.</a:t>
            </a:r>
          </a:p>
          <a:p>
            <a:pPr lvl="1">
              <a:defRPr/>
            </a:pPr>
            <a:r>
              <a:rPr lang="en-US" dirty="0" smtClean="0"/>
              <a:t>Express the injuries as a proportion</a:t>
            </a:r>
            <a:br>
              <a:rPr lang="en-US" dirty="0" smtClean="0"/>
            </a:br>
            <a:r>
              <a:rPr lang="en-US" dirty="0" smtClean="0"/>
              <a:t>of all players.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Risk difference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00FF"/>
                </a:solidFill>
              </a:rPr>
              <a:t> proportion difference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 common measure. </a:t>
            </a:r>
            <a:br>
              <a:rPr lang="en-US" dirty="0" smtClean="0"/>
            </a:br>
            <a:r>
              <a:rPr lang="en-US" dirty="0" smtClean="0"/>
              <a:t>Example: a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 </a:t>
            </a:r>
            <a:r>
              <a:rPr lang="en-US" dirty="0" smtClean="0"/>
              <a:t>b = 75%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 </a:t>
            </a:r>
            <a:r>
              <a:rPr lang="en-US" dirty="0" smtClean="0"/>
              <a:t>36% = 39%.</a:t>
            </a:r>
          </a:p>
          <a:p>
            <a:pPr lvl="1">
              <a:defRPr/>
            </a:pPr>
            <a:r>
              <a:rPr lang="en-US" dirty="0" smtClean="0"/>
              <a:t>Problem: the sense of magnitude of a given difference depends on how big the proportions are.</a:t>
            </a:r>
          </a:p>
          <a:p>
            <a:pPr lvl="2">
              <a:defRPr/>
            </a:pPr>
            <a:r>
              <a:rPr lang="en-US" dirty="0" smtClean="0"/>
              <a:t>Example: for a 10% difference, 90% vs 80% does not seem big, but…</a:t>
            </a:r>
          </a:p>
          <a:p>
            <a:pPr marL="685800" lvl="2" indent="0">
              <a:buFontTx/>
              <a:buNone/>
              <a:defRPr/>
            </a:pPr>
            <a:r>
              <a:rPr lang="en-US" dirty="0" smtClean="0"/>
              <a:t>	11% vs 1% can be interpreted as a huge "difference" (11x the risk).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52120" y="1124744"/>
            <a:ext cx="3205163" cy="2381250"/>
            <a:chOff x="5796136" y="1844824"/>
            <a:chExt cx="3204524" cy="2381870"/>
          </a:xfrm>
        </p:grpSpPr>
        <p:sp>
          <p:nvSpPr>
            <p:cNvPr id="34835" name="Rectangle 48"/>
            <p:cNvSpPr>
              <a:spLocks noChangeArrowheads="1"/>
            </p:cNvSpPr>
            <p:nvPr/>
          </p:nvSpPr>
          <p:spPr bwMode="auto">
            <a:xfrm>
              <a:off x="7245066" y="2041352"/>
              <a:ext cx="1755594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6" name="Rectangle 131"/>
            <p:cNvSpPr>
              <a:spLocks noChangeArrowheads="1"/>
            </p:cNvSpPr>
            <p:nvPr/>
          </p:nvSpPr>
          <p:spPr bwMode="auto">
            <a:xfrm>
              <a:off x="7324346" y="3546302"/>
              <a:ext cx="538610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34837" name="Rectangle 131"/>
            <p:cNvSpPr>
              <a:spLocks noChangeArrowheads="1"/>
            </p:cNvSpPr>
            <p:nvPr/>
          </p:nvSpPr>
          <p:spPr bwMode="auto">
            <a:xfrm>
              <a:off x="7945487" y="3546302"/>
              <a:ext cx="730969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34838" name="Rectangle 61"/>
            <p:cNvSpPr>
              <a:spLocks noChangeArrowheads="1"/>
            </p:cNvSpPr>
            <p:nvPr/>
          </p:nvSpPr>
          <p:spPr bwMode="auto">
            <a:xfrm>
              <a:off x="5796136" y="2321347"/>
              <a:ext cx="1221488" cy="97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injured</a:t>
              </a:r>
            </a:p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(%)</a:t>
              </a:r>
            </a:p>
          </p:txBody>
        </p:sp>
        <p:sp>
          <p:nvSpPr>
            <p:cNvPr id="34839" name="Rectangle 131"/>
            <p:cNvSpPr>
              <a:spLocks noChangeArrowheads="1"/>
            </p:cNvSpPr>
            <p:nvPr/>
          </p:nvSpPr>
          <p:spPr bwMode="auto">
            <a:xfrm>
              <a:off x="7693011" y="3833639"/>
              <a:ext cx="436018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34840" name="Line 109"/>
            <p:cNvSpPr>
              <a:spLocks noChangeShapeType="1"/>
            </p:cNvSpPr>
            <p:nvPr/>
          </p:nvSpPr>
          <p:spPr bwMode="auto">
            <a:xfrm flipH="1">
              <a:off x="7108541" y="354630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110"/>
            <p:cNvSpPr>
              <a:spLocks noChangeShapeType="1"/>
            </p:cNvSpPr>
            <p:nvPr/>
          </p:nvSpPr>
          <p:spPr bwMode="auto">
            <a:xfrm flipH="1">
              <a:off x="7108541" y="317006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111"/>
            <p:cNvSpPr>
              <a:spLocks noChangeShapeType="1"/>
            </p:cNvSpPr>
            <p:nvPr/>
          </p:nvSpPr>
          <p:spPr bwMode="auto">
            <a:xfrm flipH="1">
              <a:off x="7108541" y="2793827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112"/>
            <p:cNvSpPr>
              <a:spLocks noChangeShapeType="1"/>
            </p:cNvSpPr>
            <p:nvPr/>
          </p:nvSpPr>
          <p:spPr bwMode="auto">
            <a:xfrm flipH="1">
              <a:off x="7108541" y="2417589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113"/>
            <p:cNvSpPr>
              <a:spLocks noChangeShapeType="1"/>
            </p:cNvSpPr>
            <p:nvPr/>
          </p:nvSpPr>
          <p:spPr bwMode="auto">
            <a:xfrm flipH="1">
              <a:off x="7108541" y="204135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114"/>
            <p:cNvSpPr>
              <a:spLocks noChangeShapeType="1"/>
            </p:cNvSpPr>
            <p:nvPr/>
          </p:nvSpPr>
          <p:spPr bwMode="auto">
            <a:xfrm flipV="1">
              <a:off x="7189504" y="2041352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Rectangle 131"/>
            <p:cNvSpPr>
              <a:spLocks noChangeArrowheads="1"/>
            </p:cNvSpPr>
            <p:nvPr/>
          </p:nvSpPr>
          <p:spPr bwMode="auto">
            <a:xfrm>
              <a:off x="6926589" y="3333587"/>
              <a:ext cx="166712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4847" name="Rectangle 131"/>
            <p:cNvSpPr>
              <a:spLocks noChangeArrowheads="1"/>
            </p:cNvSpPr>
            <p:nvPr/>
          </p:nvSpPr>
          <p:spPr bwMode="auto">
            <a:xfrm>
              <a:off x="6670108" y="1844824"/>
              <a:ext cx="423193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290420" y="1640682"/>
            <a:ext cx="965200" cy="1185862"/>
            <a:chOff x="7434108" y="2360731"/>
            <a:chExt cx="965528" cy="1185571"/>
          </a:xfrm>
        </p:grpSpPr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7434108" y="2418080"/>
              <a:ext cx="371475" cy="112822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3" name="Line 25"/>
            <p:cNvSpPr>
              <a:spLocks noChangeShapeType="1"/>
            </p:cNvSpPr>
            <p:nvPr/>
          </p:nvSpPr>
          <p:spPr bwMode="auto">
            <a:xfrm flipV="1">
              <a:off x="7887321" y="2428239"/>
              <a:ext cx="0" cy="11147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Rectangle 27"/>
            <p:cNvSpPr>
              <a:spLocks noChangeArrowheads="1"/>
            </p:cNvSpPr>
            <p:nvPr/>
          </p:nvSpPr>
          <p:spPr bwMode="auto">
            <a:xfrm>
              <a:off x="7939574" y="2360731"/>
              <a:ext cx="460062" cy="54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07958" y="2262982"/>
            <a:ext cx="949325" cy="563562"/>
            <a:chOff x="8052034" y="2983656"/>
            <a:chExt cx="948626" cy="563100"/>
          </a:xfrm>
        </p:grpSpPr>
        <p:sp>
          <p:nvSpPr>
            <p:cNvPr id="34829" name="Rectangle 50"/>
            <p:cNvSpPr>
              <a:spLocks noChangeArrowheads="1"/>
            </p:cNvSpPr>
            <p:nvPr/>
          </p:nvSpPr>
          <p:spPr bwMode="auto">
            <a:xfrm>
              <a:off x="8052034" y="2997200"/>
              <a:ext cx="371475" cy="54910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0" name="Line 26"/>
            <p:cNvSpPr>
              <a:spLocks noChangeShapeType="1"/>
            </p:cNvSpPr>
            <p:nvPr/>
          </p:nvSpPr>
          <p:spPr bwMode="auto">
            <a:xfrm flipV="1">
              <a:off x="8492655" y="3007359"/>
              <a:ext cx="0" cy="5393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Rectangle 28"/>
            <p:cNvSpPr>
              <a:spLocks noChangeArrowheads="1"/>
            </p:cNvSpPr>
            <p:nvPr/>
          </p:nvSpPr>
          <p:spPr bwMode="auto">
            <a:xfrm>
              <a:off x="8540598" y="2983656"/>
              <a:ext cx="460062" cy="54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0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4450"/>
            <a:ext cx="9069388" cy="655290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altLang="en-US" dirty="0" smtClean="0"/>
              <a:t>Another problem</a:t>
            </a:r>
            <a:r>
              <a:rPr lang="en-US" altLang="en-US" dirty="0"/>
              <a:t>: </a:t>
            </a:r>
            <a:r>
              <a:rPr lang="en-US" altLang="en-US" dirty="0" smtClean="0"/>
              <a:t>the proportion difference is no good for time-dependent proportions (e.g., injuries).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For very short monitoring periods the proportions in both groups are ~0%, so the proportion difference is ~0%. 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Similarly for very long monitoring periods, the proportions in both groups are ~100%, so the proportion difference is ~0%.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So there is no scale of magnitudes for a risk or proportion difference.</a:t>
            </a:r>
          </a:p>
          <a:p>
            <a:pPr lvl="1">
              <a:lnSpc>
                <a:spcPct val="100000"/>
              </a:lnSpc>
            </a:pPr>
            <a:r>
              <a:rPr lang="en-AU" altLang="en-US" b="1" dirty="0" smtClean="0"/>
              <a:t>Exception</a:t>
            </a:r>
            <a:r>
              <a:rPr lang="en-AU" altLang="en-US" dirty="0" smtClean="0"/>
              <a:t>: effects on </a:t>
            </a:r>
            <a:r>
              <a:rPr lang="en-AU" altLang="en-US" dirty="0" smtClean="0">
                <a:solidFill>
                  <a:srgbClr val="0000FF"/>
                </a:solidFill>
              </a:rPr>
              <a:t>winning a </a:t>
            </a:r>
            <a:r>
              <a:rPr lang="en-AU" altLang="en-US" b="1" dirty="0" smtClean="0">
                <a:solidFill>
                  <a:srgbClr val="0000FF"/>
                </a:solidFill>
              </a:rPr>
              <a:t>close</a:t>
            </a:r>
            <a:r>
              <a:rPr lang="en-AU" altLang="en-US" dirty="0" smtClean="0">
                <a:solidFill>
                  <a:srgbClr val="0000FF"/>
                </a:solidFill>
              </a:rPr>
              <a:t> match</a:t>
            </a:r>
            <a:r>
              <a:rPr lang="en-AU" altLang="en-US" dirty="0" smtClean="0"/>
              <a:t> can be expressed as a proportion difference: 55% vs 45% is a 10% difference or 1 extra match in every 10 matches; 65% vs 35% is 3 extra, and so on.</a:t>
            </a:r>
          </a:p>
          <a:p>
            <a:pPr lvl="1">
              <a:lnSpc>
                <a:spcPct val="100000"/>
              </a:lnSpc>
            </a:pPr>
            <a:r>
              <a:rPr lang="en-AU" altLang="en-US" dirty="0" smtClean="0"/>
              <a:t>Hence this scale for </a:t>
            </a:r>
            <a:r>
              <a:rPr lang="en-AU" altLang="en-US" dirty="0" smtClean="0">
                <a:solidFill>
                  <a:srgbClr val="0000FF"/>
                </a:solidFill>
              </a:rPr>
              <a:t>extra matches won or lost per 10 matches</a:t>
            </a:r>
            <a:r>
              <a:rPr lang="en-AU" altLang="en-US" dirty="0" smtClean="0"/>
              <a:t>:</a:t>
            </a:r>
            <a:endParaRPr lang="en-AU" altLang="en-US" sz="2400" dirty="0" smtClean="0"/>
          </a:p>
          <a:p>
            <a:pPr lvl="1">
              <a:lnSpc>
                <a:spcPct val="100000"/>
              </a:lnSpc>
            </a:pPr>
            <a:endParaRPr lang="en-AU" altLang="en-US" sz="2400" dirty="0" smtClean="0"/>
          </a:p>
          <a:p>
            <a:pPr lvl="1">
              <a:lnSpc>
                <a:spcPct val="100000"/>
              </a:lnSpc>
            </a:pPr>
            <a:endParaRPr lang="en-AU" altLang="en-US" sz="2000" dirty="0" smtClean="0"/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But the analyses (models) don't work properly with proportions. 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We have to analyze hazards or odds instead of proportions. </a:t>
            </a:r>
            <a:endParaRPr lang="en-US" altLang="en-US" dirty="0"/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I will explain shortly.</a:t>
            </a:r>
          </a:p>
        </p:txBody>
      </p:sp>
      <p:grpSp>
        <p:nvGrpSpPr>
          <p:cNvPr id="25" name="Group 52"/>
          <p:cNvGrpSpPr>
            <a:grpSpLocks/>
          </p:cNvGrpSpPr>
          <p:nvPr/>
        </p:nvGrpSpPr>
        <p:grpSpPr bwMode="auto">
          <a:xfrm>
            <a:off x="611188" y="4653955"/>
            <a:ext cx="8137525" cy="503237"/>
            <a:chOff x="476" y="3793"/>
            <a:chExt cx="5126" cy="317"/>
          </a:xfrm>
        </p:grpSpPr>
        <p:sp>
          <p:nvSpPr>
            <p:cNvPr id="35864" name="Rectangle 53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5865" name="Rectangle 54"/>
            <p:cNvSpPr>
              <a:spLocks noChangeArrowheads="1"/>
            </p:cNvSpPr>
            <p:nvPr/>
          </p:nvSpPr>
          <p:spPr bwMode="auto">
            <a:xfrm>
              <a:off x="953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1.0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866" name="Rectangle 55"/>
            <p:cNvSpPr>
              <a:spLocks noChangeArrowheads="1"/>
            </p:cNvSpPr>
            <p:nvPr/>
          </p:nvSpPr>
          <p:spPr bwMode="auto">
            <a:xfrm>
              <a:off x="1706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3.0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867" name="Rectangle 56"/>
            <p:cNvSpPr>
              <a:spLocks noChangeArrowheads="1"/>
            </p:cNvSpPr>
            <p:nvPr/>
          </p:nvSpPr>
          <p:spPr bwMode="auto">
            <a:xfrm>
              <a:off x="2759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5.0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868" name="Rectangle 57"/>
            <p:cNvSpPr>
              <a:spLocks noChangeArrowheads="1"/>
            </p:cNvSpPr>
            <p:nvPr/>
          </p:nvSpPr>
          <p:spPr bwMode="auto">
            <a:xfrm>
              <a:off x="3495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7.0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869" name="Rectangle 58"/>
            <p:cNvSpPr>
              <a:spLocks noChangeArrowheads="1"/>
            </p:cNvSpPr>
            <p:nvPr/>
          </p:nvSpPr>
          <p:spPr bwMode="auto">
            <a:xfrm>
              <a:off x="4549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9.0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870" name="Rectangle 59"/>
            <p:cNvSpPr>
              <a:spLocks noChangeArrowheads="1"/>
            </p:cNvSpPr>
            <p:nvPr/>
          </p:nvSpPr>
          <p:spPr bwMode="auto">
            <a:xfrm>
              <a:off x="521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5871" name="Rectangle 60"/>
            <p:cNvSpPr>
              <a:spLocks noChangeArrowheads="1"/>
            </p:cNvSpPr>
            <p:nvPr/>
          </p:nvSpPr>
          <p:spPr bwMode="auto">
            <a:xfrm>
              <a:off x="1274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5872" name="Rectangle 61"/>
            <p:cNvSpPr>
              <a:spLocks noChangeArrowheads="1"/>
            </p:cNvSpPr>
            <p:nvPr/>
          </p:nvSpPr>
          <p:spPr bwMode="auto">
            <a:xfrm>
              <a:off x="2028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5873" name="Rectangle 62"/>
            <p:cNvSpPr>
              <a:spLocks noChangeArrowheads="1"/>
            </p:cNvSpPr>
            <p:nvPr/>
          </p:nvSpPr>
          <p:spPr bwMode="auto">
            <a:xfrm>
              <a:off x="3081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5874" name="Rectangle 63"/>
            <p:cNvSpPr>
              <a:spLocks noChangeArrowheads="1"/>
            </p:cNvSpPr>
            <p:nvPr/>
          </p:nvSpPr>
          <p:spPr bwMode="auto">
            <a:xfrm>
              <a:off x="3818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5875" name="Rectangle 64"/>
            <p:cNvSpPr>
              <a:spLocks noChangeArrowheads="1"/>
            </p:cNvSpPr>
            <p:nvPr/>
          </p:nvSpPr>
          <p:spPr bwMode="auto">
            <a:xfrm>
              <a:off x="4873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9427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4450"/>
            <a:ext cx="9069388" cy="67689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Risk ratio </a:t>
            </a:r>
            <a:r>
              <a:rPr lang="en-US" altLang="en-US" dirty="0" smtClean="0"/>
              <a:t>(relative risk) or </a:t>
            </a:r>
            <a:r>
              <a:rPr lang="en-US" altLang="en-US" dirty="0" smtClean="0">
                <a:solidFill>
                  <a:srgbClr val="0000FF"/>
                </a:solidFill>
              </a:rPr>
              <a:t>proportion ratio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Another common measure.</a:t>
            </a:r>
            <a:br>
              <a:rPr lang="en-US" altLang="en-US" dirty="0" smtClean="0"/>
            </a:br>
            <a:r>
              <a:rPr lang="en-US" altLang="en-US" dirty="0" smtClean="0"/>
              <a:t>Example: a/b = 75/36 = 2.1, which means</a:t>
            </a:r>
            <a:br>
              <a:rPr lang="en-US" altLang="en-US" dirty="0" smtClean="0"/>
            </a:br>
            <a:r>
              <a:rPr lang="en-US" altLang="en-US" dirty="0" smtClean="0"/>
              <a:t>males are "2.1 times more likely" to be injured,</a:t>
            </a:r>
            <a:br>
              <a:rPr lang="en-US" altLang="en-US" dirty="0" smtClean="0"/>
            </a:br>
            <a:r>
              <a:rPr lang="en-US" altLang="en-US" dirty="0" smtClean="0"/>
              <a:t>or "a 110% increase in risk" of injury for males.</a:t>
            </a:r>
          </a:p>
          <a:p>
            <a:pPr lvl="1"/>
            <a:r>
              <a:rPr lang="en-US" altLang="en-US" dirty="0"/>
              <a:t>Problem: if it's a time-dependent measure, and you</a:t>
            </a:r>
            <a:br>
              <a:rPr lang="en-US" altLang="en-US" dirty="0"/>
            </a:br>
            <a:r>
              <a:rPr lang="en-US" altLang="en-US" dirty="0"/>
              <a:t>wait long enough, everyone gets affected, so risk ratio = 1.00.</a:t>
            </a:r>
          </a:p>
          <a:p>
            <a:pPr lvl="1"/>
            <a:r>
              <a:rPr lang="en-US" altLang="en-US" dirty="0"/>
              <a:t>But it works for </a:t>
            </a:r>
            <a:r>
              <a:rPr lang="en-US" altLang="en-US" i="1" dirty="0">
                <a:solidFill>
                  <a:srgbClr val="0000FF"/>
                </a:solidFill>
              </a:rPr>
              <a:t>rare</a:t>
            </a:r>
            <a:r>
              <a:rPr lang="en-US" altLang="en-US" dirty="0">
                <a:solidFill>
                  <a:srgbClr val="0000FF"/>
                </a:solidFill>
              </a:rPr>
              <a:t> time-dependent risks</a:t>
            </a:r>
            <a:r>
              <a:rPr lang="en-US" altLang="en-US" dirty="0"/>
              <a:t> and for </a:t>
            </a:r>
            <a:r>
              <a:rPr lang="en-US" altLang="en-US" dirty="0">
                <a:solidFill>
                  <a:srgbClr val="0000FF"/>
                </a:solidFill>
              </a:rPr>
              <a:t>time-independent classifications</a:t>
            </a:r>
            <a:r>
              <a:rPr lang="en-US" altLang="en-US" dirty="0"/>
              <a:t> (e.g., proportion playing a sport).</a:t>
            </a:r>
          </a:p>
          <a:p>
            <a:pPr lvl="1"/>
            <a:r>
              <a:rPr lang="en-US" altLang="en-US" dirty="0" smtClean="0"/>
              <a:t>Magnitude thresholds?  Small, moderate, large, very large and extremely large risk ratios occur when, for every 10 males injured, the number of females injured is 9, 7, 5, 3 or 1.</a:t>
            </a:r>
          </a:p>
          <a:p>
            <a:pPr lvl="2"/>
            <a:r>
              <a:rPr lang="en-US" altLang="en-US" dirty="0" smtClean="0"/>
              <a:t>So the ratios are 10/9, </a:t>
            </a:r>
            <a:r>
              <a:rPr lang="en-US" altLang="en-US" dirty="0"/>
              <a:t>10/7, 10/5, 10/3 and </a:t>
            </a:r>
            <a:r>
              <a:rPr lang="en-US" altLang="en-US" dirty="0" smtClean="0"/>
              <a:t>10/1.</a:t>
            </a:r>
          </a:p>
          <a:p>
            <a:pPr lvl="1"/>
            <a:r>
              <a:rPr lang="en-US" altLang="en-US" dirty="0"/>
              <a:t>Hence this complete scale for </a:t>
            </a:r>
            <a:r>
              <a:rPr lang="en-US" altLang="en-US" dirty="0">
                <a:solidFill>
                  <a:srgbClr val="0000FF"/>
                </a:solidFill>
              </a:rPr>
              <a:t>proportion ratio and low-risk ratio</a:t>
            </a:r>
            <a:r>
              <a:rPr lang="en-US" altLang="en-US" dirty="0"/>
              <a:t>:</a:t>
            </a:r>
          </a:p>
          <a:p>
            <a:pPr lvl="2"/>
            <a:endParaRPr lang="en-US" altLang="en-US" sz="2000" dirty="0"/>
          </a:p>
          <a:p>
            <a:pPr lvl="2"/>
            <a:endParaRPr lang="en-US" altLang="en-US" sz="2400" dirty="0" smtClean="0"/>
          </a:p>
          <a:p>
            <a:pPr lvl="2"/>
            <a:r>
              <a:rPr lang="en-NZ" altLang="en-US" dirty="0"/>
              <a:t>and the inverses for reductions in proportions: </a:t>
            </a:r>
            <a:r>
              <a:rPr lang="en-NZ" altLang="en-US" b="1" dirty="0">
                <a:solidFill>
                  <a:srgbClr val="0000FF"/>
                </a:solidFill>
              </a:rPr>
              <a:t>0.9, 0.7, 0.5, 0.3, 0.1</a:t>
            </a:r>
            <a:r>
              <a:rPr lang="en-NZ" altLang="en-US" dirty="0"/>
              <a:t>.</a:t>
            </a:r>
            <a:endParaRPr lang="en-US" altLang="en-US" dirty="0"/>
          </a:p>
          <a:p>
            <a:pPr lvl="2"/>
            <a:endParaRPr lang="en-US" altLang="en-US" dirty="0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688905" y="116632"/>
            <a:ext cx="3203575" cy="2382838"/>
            <a:chOff x="5724525" y="44450"/>
            <a:chExt cx="3203575" cy="2382838"/>
          </a:xfrm>
        </p:grpSpPr>
        <p:sp>
          <p:nvSpPr>
            <p:cNvPr id="35845" name="Rectangle 48"/>
            <p:cNvSpPr>
              <a:spLocks noChangeArrowheads="1"/>
            </p:cNvSpPr>
            <p:nvPr/>
          </p:nvSpPr>
          <p:spPr bwMode="auto">
            <a:xfrm>
              <a:off x="7172325" y="241300"/>
              <a:ext cx="1755775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6" name="Rectangle 49"/>
            <p:cNvSpPr>
              <a:spLocks noChangeArrowheads="1"/>
            </p:cNvSpPr>
            <p:nvPr/>
          </p:nvSpPr>
          <p:spPr bwMode="auto">
            <a:xfrm>
              <a:off x="7362825" y="617538"/>
              <a:ext cx="371475" cy="112871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7" name="Rectangle 50"/>
            <p:cNvSpPr>
              <a:spLocks noChangeArrowheads="1"/>
            </p:cNvSpPr>
            <p:nvPr/>
          </p:nvSpPr>
          <p:spPr bwMode="auto">
            <a:xfrm>
              <a:off x="7980363" y="1196975"/>
              <a:ext cx="371475" cy="54927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Rectangle 131"/>
            <p:cNvSpPr>
              <a:spLocks noChangeArrowheads="1"/>
            </p:cNvSpPr>
            <p:nvPr/>
          </p:nvSpPr>
          <p:spPr bwMode="auto">
            <a:xfrm>
              <a:off x="7251700" y="1746250"/>
              <a:ext cx="5397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35849" name="Rectangle 131"/>
            <p:cNvSpPr>
              <a:spLocks noChangeArrowheads="1"/>
            </p:cNvSpPr>
            <p:nvPr/>
          </p:nvSpPr>
          <p:spPr bwMode="auto">
            <a:xfrm>
              <a:off x="7874000" y="1746250"/>
              <a:ext cx="7302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35850" name="Rectangle 61"/>
            <p:cNvSpPr>
              <a:spLocks noChangeArrowheads="1"/>
            </p:cNvSpPr>
            <p:nvPr/>
          </p:nvSpPr>
          <p:spPr bwMode="auto">
            <a:xfrm>
              <a:off x="5724525" y="520700"/>
              <a:ext cx="1220788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injured</a:t>
              </a:r>
            </a:p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(%)</a:t>
              </a:r>
            </a:p>
          </p:txBody>
        </p:sp>
        <p:sp>
          <p:nvSpPr>
            <p:cNvPr id="35851" name="Rectangle 131"/>
            <p:cNvSpPr>
              <a:spLocks noChangeArrowheads="1"/>
            </p:cNvSpPr>
            <p:nvPr/>
          </p:nvSpPr>
          <p:spPr bwMode="auto">
            <a:xfrm>
              <a:off x="7621588" y="2033588"/>
              <a:ext cx="4349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35852" name="Line 109"/>
            <p:cNvSpPr>
              <a:spLocks noChangeShapeType="1"/>
            </p:cNvSpPr>
            <p:nvPr/>
          </p:nvSpPr>
          <p:spPr bwMode="auto">
            <a:xfrm flipH="1">
              <a:off x="7035800" y="174625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10"/>
            <p:cNvSpPr>
              <a:spLocks noChangeShapeType="1"/>
            </p:cNvSpPr>
            <p:nvPr/>
          </p:nvSpPr>
          <p:spPr bwMode="auto">
            <a:xfrm flipH="1">
              <a:off x="7035800" y="1370013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11"/>
            <p:cNvSpPr>
              <a:spLocks noChangeShapeType="1"/>
            </p:cNvSpPr>
            <p:nvPr/>
          </p:nvSpPr>
          <p:spPr bwMode="auto">
            <a:xfrm flipH="1">
              <a:off x="7035800" y="99377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12"/>
            <p:cNvSpPr>
              <a:spLocks noChangeShapeType="1"/>
            </p:cNvSpPr>
            <p:nvPr/>
          </p:nvSpPr>
          <p:spPr bwMode="auto">
            <a:xfrm flipH="1">
              <a:off x="7035800" y="61753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13"/>
            <p:cNvSpPr>
              <a:spLocks noChangeShapeType="1"/>
            </p:cNvSpPr>
            <p:nvPr/>
          </p:nvSpPr>
          <p:spPr bwMode="auto">
            <a:xfrm flipH="1">
              <a:off x="7035800" y="24130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14"/>
            <p:cNvSpPr>
              <a:spLocks noChangeShapeType="1"/>
            </p:cNvSpPr>
            <p:nvPr/>
          </p:nvSpPr>
          <p:spPr bwMode="auto">
            <a:xfrm flipV="1">
              <a:off x="7116763" y="241300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Rectangle 131"/>
            <p:cNvSpPr>
              <a:spLocks noChangeArrowheads="1"/>
            </p:cNvSpPr>
            <p:nvPr/>
          </p:nvSpPr>
          <p:spPr bwMode="auto">
            <a:xfrm>
              <a:off x="6854825" y="1533525"/>
              <a:ext cx="16668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5859" name="Rectangle 131"/>
            <p:cNvSpPr>
              <a:spLocks noChangeArrowheads="1"/>
            </p:cNvSpPr>
            <p:nvPr/>
          </p:nvSpPr>
          <p:spPr bwMode="auto">
            <a:xfrm>
              <a:off x="6597650" y="44450"/>
              <a:ext cx="42386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35860" name="Line 25"/>
            <p:cNvSpPr>
              <a:spLocks noChangeShapeType="1"/>
            </p:cNvSpPr>
            <p:nvPr/>
          </p:nvSpPr>
          <p:spPr bwMode="auto">
            <a:xfrm flipV="1">
              <a:off x="7815263" y="628650"/>
              <a:ext cx="0" cy="11144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27"/>
            <p:cNvSpPr>
              <a:spLocks noChangeArrowheads="1"/>
            </p:cNvSpPr>
            <p:nvPr/>
          </p:nvSpPr>
          <p:spPr bwMode="auto">
            <a:xfrm>
              <a:off x="7867650" y="560388"/>
              <a:ext cx="460375" cy="54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  <p:sp>
          <p:nvSpPr>
            <p:cNvPr id="35862" name="Line 26"/>
            <p:cNvSpPr>
              <a:spLocks noChangeShapeType="1"/>
            </p:cNvSpPr>
            <p:nvPr/>
          </p:nvSpPr>
          <p:spPr bwMode="auto">
            <a:xfrm flipV="1">
              <a:off x="8420100" y="1206500"/>
              <a:ext cx="0" cy="5397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28"/>
            <p:cNvSpPr>
              <a:spLocks noChangeArrowheads="1"/>
            </p:cNvSpPr>
            <p:nvPr/>
          </p:nvSpPr>
          <p:spPr bwMode="auto">
            <a:xfrm>
              <a:off x="8469313" y="1182688"/>
              <a:ext cx="458787" cy="54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  <p:grpSp>
        <p:nvGrpSpPr>
          <p:cNvPr id="23" name="Group 138"/>
          <p:cNvGrpSpPr>
            <a:grpSpLocks/>
          </p:cNvGrpSpPr>
          <p:nvPr/>
        </p:nvGrpSpPr>
        <p:grpSpPr bwMode="auto">
          <a:xfrm>
            <a:off x="744538" y="5706968"/>
            <a:ext cx="8137525" cy="503238"/>
            <a:chOff x="476" y="3793"/>
            <a:chExt cx="5126" cy="317"/>
          </a:xfrm>
        </p:grpSpPr>
        <p:sp>
          <p:nvSpPr>
            <p:cNvPr id="24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" name="Rectangle 140"/>
            <p:cNvSpPr>
              <a:spLocks noChangeArrowheads="1"/>
            </p:cNvSpPr>
            <p:nvPr/>
          </p:nvSpPr>
          <p:spPr bwMode="auto">
            <a:xfrm>
              <a:off x="918" y="3812"/>
              <a:ext cx="34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6" name="Rectangle 141"/>
            <p:cNvSpPr>
              <a:spLocks noChangeArrowheads="1"/>
            </p:cNvSpPr>
            <p:nvPr/>
          </p:nvSpPr>
          <p:spPr bwMode="auto">
            <a:xfrm>
              <a:off x="1691" y="3812"/>
              <a:ext cx="3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7" name="Rectangle 142"/>
            <p:cNvSpPr>
              <a:spLocks noChangeArrowheads="1"/>
            </p:cNvSpPr>
            <p:nvPr/>
          </p:nvSpPr>
          <p:spPr bwMode="auto">
            <a:xfrm>
              <a:off x="2804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8" name="Rectangle 143"/>
            <p:cNvSpPr>
              <a:spLocks noChangeArrowheads="1"/>
            </p:cNvSpPr>
            <p:nvPr/>
          </p:nvSpPr>
          <p:spPr bwMode="auto">
            <a:xfrm>
              <a:off x="3546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" name="Rectangle 144"/>
            <p:cNvSpPr>
              <a:spLocks noChangeArrowheads="1"/>
            </p:cNvSpPr>
            <p:nvPr/>
          </p:nvSpPr>
          <p:spPr bwMode="auto">
            <a:xfrm>
              <a:off x="4606" y="3812"/>
              <a:ext cx="2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0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1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small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32" name="Rectangle 147"/>
            <p:cNvSpPr>
              <a:spLocks noChangeArrowheads="1"/>
            </p:cNvSpPr>
            <p:nvPr/>
          </p:nvSpPr>
          <p:spPr bwMode="auto">
            <a:xfrm>
              <a:off x="2082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3" name="Rectangle 148"/>
            <p:cNvSpPr>
              <a:spLocks noChangeArrowheads="1"/>
            </p:cNvSpPr>
            <p:nvPr/>
          </p:nvSpPr>
          <p:spPr bwMode="auto">
            <a:xfrm>
              <a:off x="3117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4" name="Rectangle 149"/>
            <p:cNvSpPr>
              <a:spLocks noChangeArrowheads="1"/>
            </p:cNvSpPr>
            <p:nvPr/>
          </p:nvSpPr>
          <p:spPr bwMode="auto">
            <a:xfrm>
              <a:off x="3866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5" name="Rectangle 150"/>
            <p:cNvSpPr>
              <a:spLocks noChangeArrowheads="1"/>
            </p:cNvSpPr>
            <p:nvPr/>
          </p:nvSpPr>
          <p:spPr bwMode="auto">
            <a:xfrm>
              <a:off x="4872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7507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" y="15875"/>
            <a:ext cx="9010650" cy="6509469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300"/>
              </a:spcBef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Hazard ratio</a:t>
            </a:r>
            <a:r>
              <a:rPr lang="en-US" altLang="en-US" dirty="0" smtClean="0"/>
              <a:t> for time-</a:t>
            </a:r>
            <a:r>
              <a:rPr lang="en-US" altLang="en-US" i="1" dirty="0" smtClean="0"/>
              <a:t>dependent </a:t>
            </a:r>
            <a:r>
              <a:rPr lang="en-US" altLang="en-US" dirty="0" smtClean="0"/>
              <a:t>events.</a:t>
            </a:r>
          </a:p>
          <a:p>
            <a:pPr lvl="1">
              <a:lnSpc>
                <a:spcPct val="93000"/>
              </a:lnSpc>
              <a:defRPr/>
            </a:pPr>
            <a:r>
              <a:rPr lang="en-US" altLang="en-US" dirty="0" smtClean="0"/>
              <a:t>To understand hazards, consider</a:t>
            </a:r>
            <a:br>
              <a:rPr lang="en-US" altLang="en-US" dirty="0" smtClean="0"/>
            </a:br>
            <a:r>
              <a:rPr lang="en-US" altLang="en-US" dirty="0" smtClean="0"/>
              <a:t>the increase in proportions with time.</a:t>
            </a:r>
          </a:p>
          <a:p>
            <a:pPr lvl="1">
              <a:lnSpc>
                <a:spcPct val="93000"/>
              </a:lnSpc>
              <a:defRPr/>
            </a:pPr>
            <a:r>
              <a:rPr lang="en-AU" dirty="0"/>
              <a:t>Over </a:t>
            </a:r>
            <a:r>
              <a:rPr lang="en-US" dirty="0"/>
              <a:t>a very short period, the </a:t>
            </a:r>
            <a:r>
              <a:rPr lang="en-US" dirty="0" smtClean="0"/>
              <a:t>risk in both groups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</a:t>
            </a:r>
            <a:r>
              <a:rPr lang="en-US" dirty="0"/>
              <a:t>tiny, and the risk </a:t>
            </a:r>
            <a:r>
              <a:rPr lang="en-US" dirty="0" smtClean="0"/>
              <a:t>ratio is </a:t>
            </a:r>
            <a:r>
              <a:rPr lang="en-US" dirty="0"/>
              <a:t>independent of time.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risk for males = a = 0.28% per 1 d = 0.56% per 2 d,</a:t>
            </a:r>
            <a:endParaRPr lang="en-US" dirty="0"/>
          </a:p>
          <a:p>
            <a:pPr marL="355600" lvl="1" indent="0">
              <a:lnSpc>
                <a:spcPct val="93000"/>
              </a:lnSpc>
              <a:buFont typeface="Symbol" pitchFamily="18" charset="2"/>
              <a:buNone/>
              <a:defRPr/>
            </a:pPr>
            <a:r>
              <a:rPr lang="en-US" dirty="0" smtClean="0"/>
              <a:t>    risk for females = b = 0.11% per 1 d = 0.22% per 2d.</a:t>
            </a:r>
          </a:p>
          <a:p>
            <a:pPr marL="344487" lvl="1" indent="0">
              <a:lnSpc>
                <a:spcPct val="93000"/>
              </a:lnSpc>
              <a:buFont typeface="Symbol" pitchFamily="18" charset="2"/>
              <a:buNone/>
              <a:defRPr/>
            </a:pPr>
            <a:r>
              <a:rPr lang="en-US" dirty="0" smtClean="0"/>
              <a:t>    So risk ratio = a/b = 0.28/0.11 = 0.56/0.22 = 2.5.</a:t>
            </a:r>
          </a:p>
          <a:p>
            <a:pPr marL="630238" lvl="2" indent="0">
              <a:lnSpc>
                <a:spcPct val="93000"/>
              </a:lnSpc>
              <a:buFontTx/>
              <a:buNone/>
              <a:defRPr/>
            </a:pPr>
            <a:r>
              <a:rPr lang="en-US" dirty="0" smtClean="0"/>
              <a:t>That is, males are 2.5x more likely to get injured</a:t>
            </a:r>
            <a:br>
              <a:rPr lang="en-US" dirty="0" smtClean="0"/>
            </a:br>
            <a:r>
              <a:rPr lang="en-US" dirty="0" smtClean="0"/>
              <a:t>per unit time, whatever the (small) unit of time.</a:t>
            </a:r>
          </a:p>
          <a:p>
            <a:pPr lvl="1">
              <a:lnSpc>
                <a:spcPct val="93000"/>
              </a:lnSpc>
              <a:defRPr/>
            </a:pPr>
            <a:r>
              <a:rPr lang="en-NZ" dirty="0" smtClean="0"/>
              <a:t>The risk per unit time is called a </a:t>
            </a:r>
            <a:r>
              <a:rPr lang="en-NZ" dirty="0" smtClean="0">
                <a:solidFill>
                  <a:srgbClr val="0000FF"/>
                </a:solidFill>
              </a:rPr>
              <a:t>hazard</a:t>
            </a:r>
            <a:r>
              <a:rPr lang="en-NZ" dirty="0" smtClean="0"/>
              <a:t> or </a:t>
            </a:r>
            <a:r>
              <a:rPr lang="en-NZ" dirty="0" smtClean="0">
                <a:solidFill>
                  <a:srgbClr val="0000FF"/>
                </a:solidFill>
              </a:rPr>
              <a:t>incidence rate</a:t>
            </a:r>
            <a:r>
              <a:rPr lang="en-NZ" dirty="0" smtClean="0"/>
              <a:t>.</a:t>
            </a:r>
            <a:endParaRPr lang="en-US" dirty="0" smtClean="0"/>
          </a:p>
          <a:p>
            <a:pPr lvl="1">
              <a:lnSpc>
                <a:spcPct val="93000"/>
              </a:lnSpc>
              <a:defRPr/>
            </a:pPr>
            <a:r>
              <a:rPr lang="en-NZ" dirty="0" smtClean="0"/>
              <a:t>Hence </a:t>
            </a:r>
            <a:r>
              <a:rPr lang="en-NZ" dirty="0" smtClean="0">
                <a:solidFill>
                  <a:srgbClr val="0000FF"/>
                </a:solidFill>
              </a:rPr>
              <a:t>hazard ratio</a:t>
            </a:r>
            <a:r>
              <a:rPr lang="en-NZ" dirty="0" smtClean="0"/>
              <a:t>, </a:t>
            </a:r>
            <a:r>
              <a:rPr lang="en-NZ" dirty="0" smtClean="0">
                <a:solidFill>
                  <a:srgbClr val="0000FF"/>
                </a:solidFill>
              </a:rPr>
              <a:t>incidence-rate </a:t>
            </a:r>
            <a:r>
              <a:rPr lang="en-NZ" dirty="0">
                <a:solidFill>
                  <a:srgbClr val="0000FF"/>
                </a:solidFill>
              </a:rPr>
              <a:t>ratio</a:t>
            </a:r>
            <a:r>
              <a:rPr lang="en-NZ" dirty="0"/>
              <a:t> or</a:t>
            </a:r>
            <a:r>
              <a:rPr lang="en-NZ" dirty="0">
                <a:solidFill>
                  <a:srgbClr val="0000FF"/>
                </a:solidFill>
              </a:rPr>
              <a:t> “</a:t>
            </a:r>
            <a:r>
              <a:rPr lang="en-NZ" dirty="0" smtClean="0">
                <a:solidFill>
                  <a:srgbClr val="0000FF"/>
                </a:solidFill>
              </a:rPr>
              <a:t>right-now” risk ratio</a:t>
            </a:r>
            <a:r>
              <a:rPr lang="en-NZ" dirty="0" smtClean="0"/>
              <a:t>.</a:t>
            </a:r>
          </a:p>
          <a:p>
            <a:pPr lvl="1">
              <a:lnSpc>
                <a:spcPct val="93000"/>
              </a:lnSpc>
              <a:defRPr/>
            </a:pPr>
            <a:r>
              <a:rPr lang="en-NZ" dirty="0" smtClean="0"/>
              <a:t>Magnitude thresholds are the same as for the proportion ratio:</a:t>
            </a:r>
            <a:endParaRPr lang="en-US" dirty="0"/>
          </a:p>
          <a:p>
            <a:pPr lvl="1">
              <a:lnSpc>
                <a:spcPct val="93000"/>
              </a:lnSpc>
              <a:defRPr/>
            </a:pPr>
            <a:endParaRPr lang="en-US" sz="2000" dirty="0"/>
          </a:p>
          <a:p>
            <a:pPr lvl="1">
              <a:lnSpc>
                <a:spcPct val="93000"/>
              </a:lnSpc>
              <a:defRPr/>
            </a:pPr>
            <a:endParaRPr lang="en-US" sz="2000" dirty="0"/>
          </a:p>
          <a:p>
            <a:pPr lvl="2">
              <a:lnSpc>
                <a:spcPct val="93000"/>
              </a:lnSpc>
              <a:defRPr/>
            </a:pPr>
            <a:r>
              <a:rPr lang="en-US" dirty="0"/>
              <a:t>and the inverses </a:t>
            </a:r>
            <a:r>
              <a:rPr lang="en-US" b="1" dirty="0">
                <a:solidFill>
                  <a:srgbClr val="0000FF"/>
                </a:solidFill>
              </a:rPr>
              <a:t>0.9, 0.7, 0.5, 0.3, 0.1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0200" y="213792"/>
            <a:ext cx="3554413" cy="2473325"/>
            <a:chOff x="5338411" y="2276872"/>
            <a:chExt cx="3554690" cy="2473326"/>
          </a:xfrm>
        </p:grpSpPr>
        <p:sp>
          <p:nvSpPr>
            <p:cNvPr id="37913" name="Rectangle 5"/>
            <p:cNvSpPr>
              <a:spLocks noChangeArrowheads="1"/>
            </p:cNvSpPr>
            <p:nvPr/>
          </p:nvSpPr>
          <p:spPr bwMode="auto">
            <a:xfrm flipH="1">
              <a:off x="6862688" y="2446735"/>
              <a:ext cx="2030413" cy="18462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37914" name="Line 6"/>
            <p:cNvSpPr>
              <a:spLocks noChangeShapeType="1"/>
            </p:cNvSpPr>
            <p:nvPr/>
          </p:nvSpPr>
          <p:spPr bwMode="auto">
            <a:xfrm flipH="1">
              <a:off x="6727751" y="4292997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Line 7"/>
            <p:cNvSpPr>
              <a:spLocks noChangeShapeType="1"/>
            </p:cNvSpPr>
            <p:nvPr/>
          </p:nvSpPr>
          <p:spPr bwMode="auto">
            <a:xfrm flipH="1">
              <a:off x="6727751" y="383262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Line 8"/>
            <p:cNvSpPr>
              <a:spLocks noChangeShapeType="1"/>
            </p:cNvSpPr>
            <p:nvPr/>
          </p:nvSpPr>
          <p:spPr bwMode="auto">
            <a:xfrm flipH="1">
              <a:off x="6727751" y="3372247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10"/>
            <p:cNvSpPr>
              <a:spLocks noChangeShapeType="1"/>
            </p:cNvSpPr>
            <p:nvPr/>
          </p:nvSpPr>
          <p:spPr bwMode="auto">
            <a:xfrm flipH="1">
              <a:off x="6727751" y="291346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11"/>
            <p:cNvSpPr>
              <a:spLocks noChangeShapeType="1"/>
            </p:cNvSpPr>
            <p:nvPr/>
          </p:nvSpPr>
          <p:spPr bwMode="auto">
            <a:xfrm flipV="1">
              <a:off x="6808713" y="2446735"/>
              <a:ext cx="0" cy="1847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12"/>
            <p:cNvSpPr>
              <a:spLocks noChangeArrowheads="1"/>
            </p:cNvSpPr>
            <p:nvPr/>
          </p:nvSpPr>
          <p:spPr bwMode="auto">
            <a:xfrm>
              <a:off x="6521376" y="4089797"/>
              <a:ext cx="1539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7920" name="Line 13"/>
            <p:cNvSpPr>
              <a:spLocks noChangeShapeType="1"/>
            </p:cNvSpPr>
            <p:nvPr/>
          </p:nvSpPr>
          <p:spPr bwMode="auto">
            <a:xfrm flipH="1">
              <a:off x="6727751" y="245308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Rectangle 14"/>
            <p:cNvSpPr>
              <a:spLocks noChangeArrowheads="1"/>
            </p:cNvSpPr>
            <p:nvPr/>
          </p:nvSpPr>
          <p:spPr bwMode="auto">
            <a:xfrm>
              <a:off x="6297538" y="2276872"/>
              <a:ext cx="3857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37922" name="Rectangle 23"/>
            <p:cNvSpPr>
              <a:spLocks noChangeArrowheads="1"/>
            </p:cNvSpPr>
            <p:nvPr/>
          </p:nvSpPr>
          <p:spPr bwMode="auto">
            <a:xfrm>
              <a:off x="5338411" y="2637813"/>
              <a:ext cx="1259960" cy="66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injured (%)</a:t>
              </a:r>
            </a:p>
          </p:txBody>
        </p:sp>
        <p:grpSp>
          <p:nvGrpSpPr>
            <p:cNvPr id="37923" name="Group 160"/>
            <p:cNvGrpSpPr>
              <a:grpSpLocks/>
            </p:cNvGrpSpPr>
            <p:nvPr/>
          </p:nvGrpSpPr>
          <p:grpSpPr bwMode="auto">
            <a:xfrm>
              <a:off x="6848401" y="4337447"/>
              <a:ext cx="2041525" cy="80963"/>
              <a:chOff x="1127" y="3740"/>
              <a:chExt cx="1286" cy="51"/>
            </a:xfrm>
          </p:grpSpPr>
          <p:sp>
            <p:nvSpPr>
              <p:cNvPr id="37925" name="Line 143"/>
              <p:cNvSpPr>
                <a:spLocks noChangeShapeType="1"/>
              </p:cNvSpPr>
              <p:nvPr/>
            </p:nvSpPr>
            <p:spPr bwMode="auto">
              <a:xfrm rot="16200000" flipH="1">
                <a:off x="2120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Line 144"/>
              <p:cNvSpPr>
                <a:spLocks noChangeShapeType="1"/>
              </p:cNvSpPr>
              <p:nvPr/>
            </p:nvSpPr>
            <p:spPr bwMode="auto">
              <a:xfrm rot="16200000" flipH="1">
                <a:off x="1872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Line 145"/>
              <p:cNvSpPr>
                <a:spLocks noChangeShapeType="1"/>
              </p:cNvSpPr>
              <p:nvPr/>
            </p:nvSpPr>
            <p:spPr bwMode="auto">
              <a:xfrm rot="16200000" flipH="1">
                <a:off x="1610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Line 146"/>
              <p:cNvSpPr>
                <a:spLocks noChangeShapeType="1"/>
              </p:cNvSpPr>
              <p:nvPr/>
            </p:nvSpPr>
            <p:spPr bwMode="auto">
              <a:xfrm rot="16200000" flipH="1">
                <a:off x="1362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Line 147"/>
              <p:cNvSpPr>
                <a:spLocks noChangeShapeType="1"/>
              </p:cNvSpPr>
              <p:nvPr/>
            </p:nvSpPr>
            <p:spPr bwMode="auto">
              <a:xfrm rot="16200000" flipH="1">
                <a:off x="1101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Line 148"/>
              <p:cNvSpPr>
                <a:spLocks noChangeShapeType="1"/>
              </p:cNvSpPr>
              <p:nvPr/>
            </p:nvSpPr>
            <p:spPr bwMode="auto">
              <a:xfrm rot="16200000" flipV="1">
                <a:off x="1773" y="3100"/>
                <a:ext cx="0" cy="12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Line 149"/>
              <p:cNvSpPr>
                <a:spLocks noChangeShapeType="1"/>
              </p:cNvSpPr>
              <p:nvPr/>
            </p:nvSpPr>
            <p:spPr bwMode="auto">
              <a:xfrm rot="16200000" flipH="1">
                <a:off x="2374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24" name="Rectangle 4"/>
            <p:cNvSpPr>
              <a:spLocks noChangeArrowheads="1"/>
            </p:cNvSpPr>
            <p:nvPr/>
          </p:nvSpPr>
          <p:spPr bwMode="auto">
            <a:xfrm>
              <a:off x="7059538" y="4380310"/>
              <a:ext cx="162242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Time (months)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931025" y="2083867"/>
            <a:ext cx="1766888" cy="2281237"/>
            <a:chOff x="6930901" y="3355875"/>
            <a:chExt cx="1766887" cy="2280967"/>
          </a:xfrm>
        </p:grpSpPr>
        <p:sp>
          <p:nvSpPr>
            <p:cNvPr id="37907" name="Rectangle 93"/>
            <p:cNvSpPr>
              <a:spLocks noChangeArrowheads="1"/>
            </p:cNvSpPr>
            <p:nvPr/>
          </p:nvSpPr>
          <p:spPr bwMode="auto">
            <a:xfrm flipH="1">
              <a:off x="7834511" y="4077939"/>
              <a:ext cx="863277" cy="15540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 flipV="1">
              <a:off x="7831768" y="4078778"/>
              <a:ext cx="478118" cy="154455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0"/>
            <p:cNvSpPr>
              <a:spLocks noChangeShapeType="1"/>
            </p:cNvSpPr>
            <p:nvPr/>
          </p:nvSpPr>
          <p:spPr bwMode="auto">
            <a:xfrm flipV="1">
              <a:off x="7841924" y="4403949"/>
              <a:ext cx="852945" cy="121938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Rectangle 100"/>
            <p:cNvSpPr>
              <a:spLocks noChangeArrowheads="1"/>
            </p:cNvSpPr>
            <p:nvPr/>
          </p:nvSpPr>
          <p:spPr bwMode="auto">
            <a:xfrm flipH="1">
              <a:off x="6935662" y="3355884"/>
              <a:ext cx="79935" cy="1439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cxnSp>
          <p:nvCxnSpPr>
            <p:cNvPr id="37911" name="Straight Connector 101"/>
            <p:cNvCxnSpPr>
              <a:cxnSpLocks noChangeShapeType="1"/>
            </p:cNvCxnSpPr>
            <p:nvPr/>
          </p:nvCxnSpPr>
          <p:spPr bwMode="auto">
            <a:xfrm>
              <a:off x="7020753" y="3355875"/>
              <a:ext cx="1676765" cy="716095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12" name="Straight Connector 102"/>
            <p:cNvCxnSpPr>
              <a:cxnSpLocks noChangeShapeType="1"/>
            </p:cNvCxnSpPr>
            <p:nvPr/>
          </p:nvCxnSpPr>
          <p:spPr bwMode="auto">
            <a:xfrm>
              <a:off x="6930901" y="3502926"/>
              <a:ext cx="892834" cy="2133916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29438" y="383654"/>
            <a:ext cx="2032000" cy="1858963"/>
            <a:chOff x="6857926" y="2446735"/>
            <a:chExt cx="2032000" cy="1858962"/>
          </a:xfrm>
        </p:grpSpPr>
        <p:sp>
          <p:nvSpPr>
            <p:cNvPr id="37905" name="Freeform 15"/>
            <p:cNvSpPr>
              <a:spLocks/>
            </p:cNvSpPr>
            <p:nvPr/>
          </p:nvSpPr>
          <p:spPr bwMode="auto">
            <a:xfrm>
              <a:off x="6857926" y="2451497"/>
              <a:ext cx="2032000" cy="1854200"/>
            </a:xfrm>
            <a:custGeom>
              <a:avLst/>
              <a:gdLst>
                <a:gd name="T0" fmla="*/ 0 w 1280"/>
                <a:gd name="T1" fmla="*/ 2147483647 h 1168"/>
                <a:gd name="T2" fmla="*/ 2147483647 w 1280"/>
                <a:gd name="T3" fmla="*/ 2147483647 h 1168"/>
                <a:gd name="T4" fmla="*/ 2147483647 w 1280"/>
                <a:gd name="T5" fmla="*/ 2147483647 h 1168"/>
                <a:gd name="T6" fmla="*/ 2147483647 w 1280"/>
                <a:gd name="T7" fmla="*/ 2147483647 h 1168"/>
                <a:gd name="T8" fmla="*/ 2147483647 w 1280"/>
                <a:gd name="T9" fmla="*/ 2147483647 h 1168"/>
                <a:gd name="T10" fmla="*/ 2147483647 w 1280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0" h="1168">
                  <a:moveTo>
                    <a:pt x="0" y="1168"/>
                  </a:moveTo>
                  <a:cubicBezTo>
                    <a:pt x="47" y="1035"/>
                    <a:pt x="185" y="543"/>
                    <a:pt x="280" y="368"/>
                  </a:cubicBezTo>
                  <a:cubicBezTo>
                    <a:pt x="379" y="196"/>
                    <a:pt x="456" y="168"/>
                    <a:pt x="568" y="120"/>
                  </a:cubicBezTo>
                  <a:cubicBezTo>
                    <a:pt x="680" y="72"/>
                    <a:pt x="767" y="61"/>
                    <a:pt x="856" y="40"/>
                  </a:cubicBezTo>
                  <a:cubicBezTo>
                    <a:pt x="945" y="19"/>
                    <a:pt x="1057" y="15"/>
                    <a:pt x="1128" y="8"/>
                  </a:cubicBezTo>
                  <a:cubicBezTo>
                    <a:pt x="1199" y="1"/>
                    <a:pt x="1248" y="2"/>
                    <a:pt x="1280" y="0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Rectangle 24"/>
            <p:cNvSpPr>
              <a:spLocks noChangeArrowheads="1"/>
            </p:cNvSpPr>
            <p:nvPr/>
          </p:nvSpPr>
          <p:spPr bwMode="auto">
            <a:xfrm>
              <a:off x="8070776" y="2446735"/>
              <a:ext cx="599523" cy="362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FF"/>
                  </a:solidFill>
                  <a:latin typeface="Arial Narrow" pitchFamily="34" charset="0"/>
                </a:rPr>
                <a:t>males</a:t>
              </a:r>
              <a:endParaRPr lang="en-US" altLang="en-US" sz="20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935788" y="718617"/>
            <a:ext cx="2025650" cy="1511300"/>
            <a:chOff x="6864276" y="2781697"/>
            <a:chExt cx="2025650" cy="1511300"/>
          </a:xfrm>
        </p:grpSpPr>
        <p:sp>
          <p:nvSpPr>
            <p:cNvPr id="37903" name="Freeform 16"/>
            <p:cNvSpPr>
              <a:spLocks/>
            </p:cNvSpPr>
            <p:nvPr/>
          </p:nvSpPr>
          <p:spPr bwMode="auto">
            <a:xfrm>
              <a:off x="6864276" y="2781697"/>
              <a:ext cx="2025650" cy="1511300"/>
            </a:xfrm>
            <a:custGeom>
              <a:avLst/>
              <a:gdLst>
                <a:gd name="T0" fmla="*/ 0 w 1276"/>
                <a:gd name="T1" fmla="*/ 2147483647 h 952"/>
                <a:gd name="T2" fmla="*/ 2147483647 w 1276"/>
                <a:gd name="T3" fmla="*/ 2147483647 h 952"/>
                <a:gd name="T4" fmla="*/ 2147483647 w 1276"/>
                <a:gd name="T5" fmla="*/ 2147483647 h 952"/>
                <a:gd name="T6" fmla="*/ 2147483647 w 1276"/>
                <a:gd name="T7" fmla="*/ 0 h 9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6" h="952">
                  <a:moveTo>
                    <a:pt x="0" y="952"/>
                  </a:moveTo>
                  <a:cubicBezTo>
                    <a:pt x="62" y="875"/>
                    <a:pt x="230" y="617"/>
                    <a:pt x="372" y="488"/>
                  </a:cubicBezTo>
                  <a:cubicBezTo>
                    <a:pt x="514" y="359"/>
                    <a:pt x="701" y="257"/>
                    <a:pt x="852" y="176"/>
                  </a:cubicBezTo>
                  <a:cubicBezTo>
                    <a:pt x="1003" y="95"/>
                    <a:pt x="1188" y="37"/>
                    <a:pt x="1276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Rectangle 25"/>
            <p:cNvSpPr>
              <a:spLocks noChangeArrowheads="1"/>
            </p:cNvSpPr>
            <p:nvPr/>
          </p:nvSpPr>
          <p:spPr bwMode="auto">
            <a:xfrm>
              <a:off x="8099351" y="3073797"/>
              <a:ext cx="774251" cy="362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FF0000"/>
                  </a:solidFill>
                  <a:latin typeface="Arial Narrow" pitchFamily="34" charset="0"/>
                </a:rPr>
                <a:t>females</a:t>
              </a:r>
              <a:endParaRPr lang="en-US" altLang="en-US" sz="20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88313" y="2831579"/>
            <a:ext cx="244475" cy="1531938"/>
            <a:chOff x="8088962" y="4103369"/>
            <a:chExt cx="243410" cy="1531462"/>
          </a:xfrm>
        </p:grpSpPr>
        <p:sp>
          <p:nvSpPr>
            <p:cNvPr id="37900" name="Line 17"/>
            <p:cNvSpPr>
              <a:spLocks noChangeShapeType="1"/>
            </p:cNvSpPr>
            <p:nvPr/>
          </p:nvSpPr>
          <p:spPr bwMode="auto">
            <a:xfrm flipV="1">
              <a:off x="8088962" y="4854977"/>
              <a:ext cx="0" cy="77710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21"/>
            <p:cNvSpPr>
              <a:spLocks noChangeArrowheads="1"/>
            </p:cNvSpPr>
            <p:nvPr/>
          </p:nvSpPr>
          <p:spPr bwMode="auto">
            <a:xfrm>
              <a:off x="8127725" y="4653136"/>
              <a:ext cx="153992" cy="35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 sz="2000" dirty="0">
                  <a:solidFill>
                    <a:srgbClr val="0000FF"/>
                  </a:solidFill>
                  <a:latin typeface="Arial Narrow" pitchFamily="34" charset="0"/>
                </a:rPr>
                <a:t>a</a:t>
              </a:r>
            </a:p>
          </p:txBody>
        </p:sp>
        <p:sp>
          <p:nvSpPr>
            <p:cNvPr id="37902" name="Line 17"/>
            <p:cNvSpPr>
              <a:spLocks noChangeShapeType="1"/>
            </p:cNvSpPr>
            <p:nvPr/>
          </p:nvSpPr>
          <p:spPr bwMode="auto">
            <a:xfrm flipV="1">
              <a:off x="8332372" y="4103369"/>
              <a:ext cx="0" cy="153146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134350" y="3618979"/>
            <a:ext cx="242888" cy="744538"/>
            <a:chOff x="8133584" y="4890912"/>
            <a:chExt cx="243410" cy="743926"/>
          </a:xfrm>
        </p:grpSpPr>
        <p:sp>
          <p:nvSpPr>
            <p:cNvPr id="37897" name="Line 18"/>
            <p:cNvSpPr>
              <a:spLocks noChangeShapeType="1"/>
            </p:cNvSpPr>
            <p:nvPr/>
          </p:nvSpPr>
          <p:spPr bwMode="auto">
            <a:xfrm flipV="1">
              <a:off x="8133584" y="5243527"/>
              <a:ext cx="0" cy="38856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Rectangle 22"/>
            <p:cNvSpPr>
              <a:spLocks noChangeArrowheads="1"/>
            </p:cNvSpPr>
            <p:nvPr/>
          </p:nvSpPr>
          <p:spPr bwMode="auto">
            <a:xfrm>
              <a:off x="8163995" y="5140370"/>
              <a:ext cx="155579" cy="362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37899" name="Line 18"/>
            <p:cNvSpPr>
              <a:spLocks noChangeShapeType="1"/>
            </p:cNvSpPr>
            <p:nvPr/>
          </p:nvSpPr>
          <p:spPr bwMode="auto">
            <a:xfrm flipV="1">
              <a:off x="8376994" y="4890912"/>
              <a:ext cx="0" cy="7439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138"/>
          <p:cNvGrpSpPr>
            <a:grpSpLocks/>
          </p:cNvGrpSpPr>
          <p:nvPr/>
        </p:nvGrpSpPr>
        <p:grpSpPr bwMode="auto">
          <a:xfrm>
            <a:off x="735013" y="5476086"/>
            <a:ext cx="8137525" cy="504825"/>
            <a:chOff x="476" y="3793"/>
            <a:chExt cx="5126" cy="317"/>
          </a:xfrm>
        </p:grpSpPr>
        <p:sp>
          <p:nvSpPr>
            <p:cNvPr id="45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6" name="Rectangle 140"/>
            <p:cNvSpPr>
              <a:spLocks noChangeArrowheads="1"/>
            </p:cNvSpPr>
            <p:nvPr/>
          </p:nvSpPr>
          <p:spPr bwMode="auto">
            <a:xfrm>
              <a:off x="918" y="3812"/>
              <a:ext cx="34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141"/>
            <p:cNvSpPr>
              <a:spLocks noChangeArrowheads="1"/>
            </p:cNvSpPr>
            <p:nvPr/>
          </p:nvSpPr>
          <p:spPr bwMode="auto">
            <a:xfrm>
              <a:off x="1691" y="3812"/>
              <a:ext cx="3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8" name="Rectangle 142"/>
            <p:cNvSpPr>
              <a:spLocks noChangeArrowheads="1"/>
            </p:cNvSpPr>
            <p:nvPr/>
          </p:nvSpPr>
          <p:spPr bwMode="auto">
            <a:xfrm>
              <a:off x="2804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9" name="Rectangle 143"/>
            <p:cNvSpPr>
              <a:spLocks noChangeArrowheads="1"/>
            </p:cNvSpPr>
            <p:nvPr/>
          </p:nvSpPr>
          <p:spPr bwMode="auto">
            <a:xfrm>
              <a:off x="3546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50" name="Rectangle 144"/>
            <p:cNvSpPr>
              <a:spLocks noChangeArrowheads="1"/>
            </p:cNvSpPr>
            <p:nvPr/>
          </p:nvSpPr>
          <p:spPr bwMode="auto">
            <a:xfrm>
              <a:off x="4606" y="3812"/>
              <a:ext cx="2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51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53" name="Rectangle 147"/>
            <p:cNvSpPr>
              <a:spLocks noChangeArrowheads="1"/>
            </p:cNvSpPr>
            <p:nvPr/>
          </p:nvSpPr>
          <p:spPr bwMode="auto">
            <a:xfrm>
              <a:off x="2082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54" name="Rectangle 148"/>
            <p:cNvSpPr>
              <a:spLocks noChangeArrowheads="1"/>
            </p:cNvSpPr>
            <p:nvPr/>
          </p:nvSpPr>
          <p:spPr bwMode="auto">
            <a:xfrm>
              <a:off x="3117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55" name="Rectangle 149"/>
            <p:cNvSpPr>
              <a:spLocks noChangeArrowheads="1"/>
            </p:cNvSpPr>
            <p:nvPr/>
          </p:nvSpPr>
          <p:spPr bwMode="auto">
            <a:xfrm>
              <a:off x="3866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56" name="Rectangle 150"/>
            <p:cNvSpPr>
              <a:spLocks noChangeArrowheads="1"/>
            </p:cNvSpPr>
            <p:nvPr/>
          </p:nvSpPr>
          <p:spPr bwMode="auto">
            <a:xfrm>
              <a:off x="4872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1689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038" y="28175"/>
            <a:ext cx="9058275" cy="5417049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Odds </a:t>
            </a:r>
            <a:r>
              <a:rPr lang="en-US" altLang="en-US" dirty="0">
                <a:solidFill>
                  <a:srgbClr val="0000FF"/>
                </a:solidFill>
              </a:rPr>
              <a:t>ratio</a:t>
            </a:r>
            <a:r>
              <a:rPr lang="en-US" altLang="en-US" dirty="0"/>
              <a:t> for time-</a:t>
            </a:r>
            <a:r>
              <a:rPr lang="en-US" altLang="en-US" i="1" dirty="0"/>
              <a:t>independent</a:t>
            </a:r>
            <a:r>
              <a:rPr lang="en-US" altLang="en-US" dirty="0"/>
              <a:t> </a:t>
            </a:r>
            <a:r>
              <a:rPr lang="en-US" altLang="en-US" dirty="0" smtClean="0"/>
              <a:t>proportions or classifications</a:t>
            </a:r>
            <a:r>
              <a:rPr lang="en-US" altLang="en-US" dirty="0"/>
              <a:t>.</a:t>
            </a:r>
          </a:p>
          <a:p>
            <a:pPr lvl="1">
              <a:lnSpc>
                <a:spcPct val="98000"/>
              </a:lnSpc>
            </a:pPr>
            <a:r>
              <a:rPr lang="en-NZ" altLang="en-US" dirty="0"/>
              <a:t>Odds are the awkward but only way to </a:t>
            </a:r>
            <a:r>
              <a:rPr lang="en-NZ" altLang="en-US" dirty="0" smtClean="0"/>
              <a:t>analyze </a:t>
            </a:r>
            <a:r>
              <a:rPr lang="en-US" altLang="en-US" dirty="0" smtClean="0"/>
              <a:t>classifications</a:t>
            </a:r>
            <a:r>
              <a:rPr lang="en-NZ" altLang="en-US" dirty="0"/>
              <a:t>.</a:t>
            </a:r>
          </a:p>
          <a:p>
            <a:pPr lvl="1">
              <a:lnSpc>
                <a:spcPct val="98000"/>
              </a:lnSpc>
            </a:pPr>
            <a:r>
              <a:rPr lang="en-NZ" altLang="en-US" dirty="0"/>
              <a:t>Example: proportion of </a:t>
            </a:r>
            <a:r>
              <a:rPr lang="en-NZ" altLang="en-US" dirty="0" smtClean="0"/>
              <a:t>males and females playing a school sport</a:t>
            </a:r>
            <a:r>
              <a:rPr lang="en-NZ" altLang="en-US" dirty="0"/>
              <a:t>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Odds of a male playing = a/c = 75/25.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Odds of a female playing = b/d = 36/64.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Odds ratio = (75/25)/(36/64) = 5.3.</a:t>
            </a:r>
          </a:p>
          <a:p>
            <a:pPr lvl="1">
              <a:lnSpc>
                <a:spcPct val="98000"/>
              </a:lnSpc>
            </a:pPr>
            <a:r>
              <a:rPr lang="en-NZ" altLang="en-US" dirty="0"/>
              <a:t>The odds ratio can be interpreted  as </a:t>
            </a:r>
            <a:br>
              <a:rPr lang="en-NZ" altLang="en-US" dirty="0"/>
            </a:br>
            <a:r>
              <a:rPr lang="en-NZ" altLang="en-US" dirty="0"/>
              <a:t>"…times more likely" only when the proportions</a:t>
            </a:r>
            <a:br>
              <a:rPr lang="en-NZ" altLang="en-US" dirty="0"/>
            </a:br>
            <a:r>
              <a:rPr lang="en-NZ" altLang="en-US" dirty="0"/>
              <a:t>in both groups are small (&lt;10%).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The odds ratio is then approximately equal to the proportion ratio.</a:t>
            </a:r>
          </a:p>
          <a:p>
            <a:pPr lvl="1">
              <a:lnSpc>
                <a:spcPct val="98000"/>
              </a:lnSpc>
            </a:pPr>
            <a:r>
              <a:rPr lang="en-NZ" altLang="en-US" dirty="0"/>
              <a:t>When one or both proportions are &gt;10%, you must </a:t>
            </a:r>
            <a:r>
              <a:rPr lang="en-NZ" altLang="en-US" dirty="0" smtClean="0"/>
              <a:t>convert the odds ratio and its confidence limits into a proportion ratio to interpret the magnitude.</a:t>
            </a:r>
            <a:endParaRPr lang="en-NZ" altLang="en-US" dirty="0"/>
          </a:p>
          <a:p>
            <a:pPr marL="344487" lvl="1" indent="0">
              <a:lnSpc>
                <a:spcPct val="98000"/>
              </a:lnSpc>
              <a:buNone/>
              <a:defRPr/>
            </a:pPr>
            <a:endParaRPr lang="en-US" dirty="0" smtClean="0"/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732463" y="1335782"/>
            <a:ext cx="3187700" cy="2381250"/>
            <a:chOff x="5740100" y="327050"/>
            <a:chExt cx="3188552" cy="2381870"/>
          </a:xfrm>
        </p:grpSpPr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7173058" y="523578"/>
              <a:ext cx="1755594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7362100" y="900306"/>
              <a:ext cx="371475" cy="112822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7980026" y="1479426"/>
              <a:ext cx="371475" cy="54910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131"/>
            <p:cNvSpPr>
              <a:spLocks noChangeArrowheads="1"/>
            </p:cNvSpPr>
            <p:nvPr/>
          </p:nvSpPr>
          <p:spPr bwMode="auto">
            <a:xfrm>
              <a:off x="7252338" y="2028528"/>
              <a:ext cx="538610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40" name="Rectangle 131"/>
            <p:cNvSpPr>
              <a:spLocks noChangeArrowheads="1"/>
            </p:cNvSpPr>
            <p:nvPr/>
          </p:nvSpPr>
          <p:spPr bwMode="auto">
            <a:xfrm>
              <a:off x="7873479" y="2028528"/>
              <a:ext cx="730969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5740100" y="795331"/>
              <a:ext cx="1205514" cy="97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playing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(%)</a:t>
              </a:r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7621003" y="2315865"/>
              <a:ext cx="436018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43" name="Line 109"/>
            <p:cNvSpPr>
              <a:spLocks noChangeShapeType="1"/>
            </p:cNvSpPr>
            <p:nvPr/>
          </p:nvSpPr>
          <p:spPr bwMode="auto">
            <a:xfrm flipH="1">
              <a:off x="7036533" y="202852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10"/>
            <p:cNvSpPr>
              <a:spLocks noChangeShapeType="1"/>
            </p:cNvSpPr>
            <p:nvPr/>
          </p:nvSpPr>
          <p:spPr bwMode="auto">
            <a:xfrm flipH="1">
              <a:off x="7036533" y="1652291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11"/>
            <p:cNvSpPr>
              <a:spLocks noChangeShapeType="1"/>
            </p:cNvSpPr>
            <p:nvPr/>
          </p:nvSpPr>
          <p:spPr bwMode="auto">
            <a:xfrm flipH="1">
              <a:off x="7036533" y="1276053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2"/>
            <p:cNvSpPr>
              <a:spLocks noChangeShapeType="1"/>
            </p:cNvSpPr>
            <p:nvPr/>
          </p:nvSpPr>
          <p:spPr bwMode="auto">
            <a:xfrm flipH="1">
              <a:off x="7036533" y="89981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13"/>
            <p:cNvSpPr>
              <a:spLocks noChangeShapeType="1"/>
            </p:cNvSpPr>
            <p:nvPr/>
          </p:nvSpPr>
          <p:spPr bwMode="auto">
            <a:xfrm flipH="1">
              <a:off x="7036533" y="52357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14"/>
            <p:cNvSpPr>
              <a:spLocks noChangeShapeType="1"/>
            </p:cNvSpPr>
            <p:nvPr/>
          </p:nvSpPr>
          <p:spPr bwMode="auto">
            <a:xfrm flipV="1">
              <a:off x="7117496" y="523578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31"/>
            <p:cNvSpPr>
              <a:spLocks noChangeArrowheads="1"/>
            </p:cNvSpPr>
            <p:nvPr/>
          </p:nvSpPr>
          <p:spPr bwMode="auto">
            <a:xfrm>
              <a:off x="6854581" y="1815813"/>
              <a:ext cx="166712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50" name="Rectangle 131"/>
            <p:cNvSpPr>
              <a:spLocks noChangeArrowheads="1"/>
            </p:cNvSpPr>
            <p:nvPr/>
          </p:nvSpPr>
          <p:spPr bwMode="auto">
            <a:xfrm>
              <a:off x="6598100" y="327050"/>
              <a:ext cx="423193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V="1">
              <a:off x="7815313" y="910465"/>
              <a:ext cx="0" cy="11147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867566" y="969208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8420647" y="1489585"/>
              <a:ext cx="0" cy="5393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8468590" y="1465882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804150" y="1496119"/>
            <a:ext cx="512763" cy="515938"/>
            <a:chOff x="7812360" y="486832"/>
            <a:chExt cx="512315" cy="516166"/>
          </a:xfrm>
        </p:grpSpPr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V="1">
              <a:off x="7812360" y="544180"/>
              <a:ext cx="0" cy="34062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7864613" y="486832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c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25%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8412163" y="1548507"/>
            <a:ext cx="508000" cy="922337"/>
            <a:chOff x="8419792" y="539368"/>
            <a:chExt cx="508005" cy="922292"/>
          </a:xfrm>
        </p:grpSpPr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V="1">
              <a:off x="8419792" y="539368"/>
              <a:ext cx="0" cy="9222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8467735" y="721816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d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64%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4450"/>
            <a:ext cx="9069388" cy="6696918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Ratio </a:t>
            </a:r>
            <a:r>
              <a:rPr lang="en-US" b="1" dirty="0">
                <a:solidFill>
                  <a:srgbClr val="FF0066"/>
                </a:solidFill>
              </a:rPr>
              <a:t>of </a:t>
            </a:r>
            <a:r>
              <a:rPr lang="en-US" b="1" dirty="0" smtClean="0">
                <a:solidFill>
                  <a:srgbClr val="FF0066"/>
                </a:solidFill>
              </a:rPr>
              <a:t>Counts</a:t>
            </a:r>
            <a:endParaRPr lang="en-US" b="1" dirty="0">
              <a:solidFill>
                <a:srgbClr val="FF0066"/>
              </a:solidFill>
            </a:endParaRPr>
          </a:p>
          <a:p>
            <a:pPr>
              <a:defRPr/>
            </a:pPr>
            <a:r>
              <a:rPr lang="en-US" dirty="0" smtClean="0"/>
              <a:t>Example: 93 </a:t>
            </a:r>
            <a:r>
              <a:rPr lang="en-US" dirty="0" err="1" smtClean="0"/>
              <a:t>vs</a:t>
            </a:r>
            <a:r>
              <a:rPr lang="en-US" dirty="0" smtClean="0"/>
              <a:t> 69 injuries per 1000 player-hours of match play in sport A </a:t>
            </a:r>
            <a:r>
              <a:rPr lang="en-US" dirty="0" err="1" smtClean="0"/>
              <a:t>vs</a:t>
            </a:r>
            <a:r>
              <a:rPr lang="en-US" dirty="0" smtClean="0"/>
              <a:t> sport B.</a:t>
            </a:r>
          </a:p>
          <a:p>
            <a:pPr lvl="1">
              <a:defRPr/>
            </a:pPr>
            <a:r>
              <a:rPr lang="en-US" dirty="0" smtClean="0"/>
              <a:t>The effect is expressed as a ratio: 93/69 = 1.35x more injuries.</a:t>
            </a:r>
          </a:p>
          <a:p>
            <a:pPr lvl="1">
              <a:defRPr/>
            </a:pPr>
            <a:r>
              <a:rPr lang="en-US" dirty="0" smtClean="0"/>
              <a:t>It can also be expressed as 35% more injuries.</a:t>
            </a:r>
          </a:p>
          <a:p>
            <a:pPr>
              <a:lnSpc>
                <a:spcPct val="93000"/>
              </a:lnSpc>
              <a:defRPr/>
            </a:pPr>
            <a:r>
              <a:rPr lang="en-US" dirty="0" smtClean="0"/>
              <a:t>The scale of magnitudes is the same as for ratio of </a:t>
            </a:r>
            <a:r>
              <a:rPr lang="en-US" dirty="0"/>
              <a:t>proportions:</a:t>
            </a:r>
          </a:p>
          <a:p>
            <a:pPr lvl="1">
              <a:lnSpc>
                <a:spcPct val="93000"/>
              </a:lnSpc>
              <a:defRPr/>
            </a:pPr>
            <a:endParaRPr lang="en-US" sz="2000" dirty="0"/>
          </a:p>
          <a:p>
            <a:pPr lvl="1">
              <a:lnSpc>
                <a:spcPct val="93000"/>
              </a:lnSpc>
              <a:defRPr/>
            </a:pPr>
            <a:endParaRPr lang="en-US" sz="2000" dirty="0"/>
          </a:p>
          <a:p>
            <a:pPr lvl="1">
              <a:lnSpc>
                <a:spcPct val="93000"/>
              </a:lnSpc>
              <a:defRPr/>
            </a:pPr>
            <a:r>
              <a:rPr lang="en-US" dirty="0"/>
              <a:t>and the inverses </a:t>
            </a:r>
            <a:r>
              <a:rPr lang="en-US" b="1" dirty="0">
                <a:solidFill>
                  <a:srgbClr val="0000FF"/>
                </a:solidFill>
              </a:rPr>
              <a:t>0.9, 0.7, 0.5, 0.3, 0.1</a:t>
            </a:r>
            <a:r>
              <a:rPr lang="en-US" dirty="0" smtClean="0"/>
              <a:t>.</a:t>
            </a:r>
            <a:r>
              <a:rPr lang="en-US" sz="29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br>
              <a:rPr lang="en-US" sz="29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1500" b="1" dirty="0">
                <a:solidFill>
                  <a:srgbClr val="000000"/>
                </a:solidFill>
                <a:ea typeface="+mn-ea"/>
                <a:cs typeface="+mn-cs"/>
              </a:rPr>
              <a:t>                                                                  ––––––––––</a:t>
            </a:r>
            <a:endParaRPr lang="en-US" dirty="0"/>
          </a:p>
          <a:p>
            <a:pPr>
              <a:defRPr/>
            </a:pPr>
            <a:r>
              <a:rPr lang="en-US" dirty="0" smtClean="0"/>
              <a:t>Effects of </a:t>
            </a:r>
            <a:r>
              <a:rPr lang="en-US" dirty="0">
                <a:solidFill>
                  <a:srgbClr val="0000FF"/>
                </a:solidFill>
              </a:rPr>
              <a:t>numeric linear predictors</a:t>
            </a:r>
            <a:r>
              <a:rPr lang="en-US" dirty="0" smtClean="0"/>
              <a:t> (slopes) for ratio outcomes are analyzed as hazard, odds or count </a:t>
            </a:r>
            <a:r>
              <a:rPr lang="en-US" dirty="0">
                <a:solidFill>
                  <a:srgbClr val="0000FF"/>
                </a:solidFill>
              </a:rPr>
              <a:t>ratios per unit</a:t>
            </a:r>
            <a:r>
              <a:rPr lang="en-US" dirty="0" smtClean="0"/>
              <a:t> of the predictor and evaluated as hazard, proportion or count </a:t>
            </a:r>
            <a:r>
              <a:rPr lang="en-US" dirty="0">
                <a:solidFill>
                  <a:srgbClr val="0000FF"/>
                </a:solidFill>
              </a:rPr>
              <a:t>ratios per 2 </a:t>
            </a:r>
            <a:r>
              <a:rPr lang="en-US" dirty="0" smtClean="0">
                <a:solidFill>
                  <a:srgbClr val="0000FF"/>
                </a:solidFill>
              </a:rPr>
              <a:t>SD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When each </a:t>
            </a:r>
            <a:r>
              <a:rPr lang="en-US" dirty="0">
                <a:solidFill>
                  <a:srgbClr val="0000FF"/>
                </a:solidFill>
              </a:rPr>
              <a:t>individual</a:t>
            </a:r>
            <a:r>
              <a:rPr lang="en-US" dirty="0" smtClean="0"/>
              <a:t> has a </a:t>
            </a:r>
            <a:r>
              <a:rPr lang="en-US" dirty="0">
                <a:solidFill>
                  <a:srgbClr val="0000FF"/>
                </a:solidFill>
              </a:rPr>
              <a:t>count or proportion</a:t>
            </a:r>
            <a:r>
              <a:rPr lang="en-US" dirty="0" smtClean="0"/>
              <a:t> of something, you can use </a:t>
            </a:r>
            <a:r>
              <a:rPr lang="en-US" dirty="0">
                <a:solidFill>
                  <a:srgbClr val="0000FF"/>
                </a:solidFill>
              </a:rPr>
              <a:t>standardization</a:t>
            </a:r>
            <a:r>
              <a:rPr lang="en-US" dirty="0" smtClean="0"/>
              <a:t> to define the magnitude thresholds.</a:t>
            </a:r>
          </a:p>
          <a:p>
            <a:pPr lvl="1">
              <a:defRPr/>
            </a:pPr>
            <a:r>
              <a:rPr lang="en-US" dirty="0" smtClean="0"/>
              <a:t>Example: counts of </a:t>
            </a:r>
            <a:r>
              <a:rPr lang="en-US" i="1" dirty="0" smtClean="0"/>
              <a:t>total</a:t>
            </a:r>
            <a:r>
              <a:rPr lang="en-US" dirty="0" smtClean="0"/>
              <a:t> tackles or proportions of </a:t>
            </a:r>
            <a:r>
              <a:rPr lang="en-US" i="1" dirty="0" smtClean="0"/>
              <a:t>successful</a:t>
            </a:r>
            <a:r>
              <a:rPr lang="en-US" dirty="0" smtClean="0"/>
              <a:t> tackles of the players in football matches.</a:t>
            </a:r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611188" y="2636838"/>
            <a:ext cx="8137525" cy="504825"/>
            <a:chOff x="476" y="3793"/>
            <a:chExt cx="5126" cy="317"/>
          </a:xfrm>
        </p:grpSpPr>
        <p:sp>
          <p:nvSpPr>
            <p:cNvPr id="29700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9701" name="Rectangle 140"/>
            <p:cNvSpPr>
              <a:spLocks noChangeArrowheads="1"/>
            </p:cNvSpPr>
            <p:nvPr/>
          </p:nvSpPr>
          <p:spPr bwMode="auto">
            <a:xfrm>
              <a:off x="918" y="3812"/>
              <a:ext cx="34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2" name="Rectangle 141"/>
            <p:cNvSpPr>
              <a:spLocks noChangeArrowheads="1"/>
            </p:cNvSpPr>
            <p:nvPr/>
          </p:nvSpPr>
          <p:spPr bwMode="auto">
            <a:xfrm>
              <a:off x="1691" y="3812"/>
              <a:ext cx="3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3" name="Rectangle 142"/>
            <p:cNvSpPr>
              <a:spLocks noChangeArrowheads="1"/>
            </p:cNvSpPr>
            <p:nvPr/>
          </p:nvSpPr>
          <p:spPr bwMode="auto">
            <a:xfrm>
              <a:off x="2804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4" name="Rectangle 143"/>
            <p:cNvSpPr>
              <a:spLocks noChangeArrowheads="1"/>
            </p:cNvSpPr>
            <p:nvPr/>
          </p:nvSpPr>
          <p:spPr bwMode="auto">
            <a:xfrm>
              <a:off x="3546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5" name="Rectangle 144"/>
            <p:cNvSpPr>
              <a:spLocks noChangeArrowheads="1"/>
            </p:cNvSpPr>
            <p:nvPr/>
          </p:nvSpPr>
          <p:spPr bwMode="auto">
            <a:xfrm>
              <a:off x="4606" y="3812"/>
              <a:ext cx="2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6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07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08" name="Rectangle 147"/>
            <p:cNvSpPr>
              <a:spLocks noChangeArrowheads="1"/>
            </p:cNvSpPr>
            <p:nvPr/>
          </p:nvSpPr>
          <p:spPr bwMode="auto">
            <a:xfrm>
              <a:off x="2082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09" name="Rectangle 148"/>
            <p:cNvSpPr>
              <a:spLocks noChangeArrowheads="1"/>
            </p:cNvSpPr>
            <p:nvPr/>
          </p:nvSpPr>
          <p:spPr bwMode="auto">
            <a:xfrm>
              <a:off x="3117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10" name="Rectangle 149"/>
            <p:cNvSpPr>
              <a:spLocks noChangeArrowheads="1"/>
            </p:cNvSpPr>
            <p:nvPr/>
          </p:nvSpPr>
          <p:spPr bwMode="auto">
            <a:xfrm>
              <a:off x="3866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11" name="Rectangle 150"/>
            <p:cNvSpPr>
              <a:spLocks noChangeArrowheads="1"/>
            </p:cNvSpPr>
            <p:nvPr/>
          </p:nvSpPr>
          <p:spPr bwMode="auto">
            <a:xfrm>
              <a:off x="4872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4487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3788"/>
            <a:ext cx="9069388" cy="5956961"/>
          </a:xfrm>
        </p:spPr>
        <p:txBody>
          <a:bodyPr/>
          <a:lstStyle/>
          <a:p>
            <a:pPr marL="0" indent="0">
              <a:lnSpc>
                <a:spcPct val="98000"/>
              </a:lnSpc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Modeling (Analyzing) Effects</a:t>
            </a:r>
            <a:endParaRPr lang="en-US" b="1" dirty="0">
              <a:solidFill>
                <a:srgbClr val="FF0066"/>
              </a:solidFill>
            </a:endParaRPr>
          </a:p>
          <a:p>
            <a:pPr>
              <a:lnSpc>
                <a:spcPct val="98000"/>
              </a:lnSpc>
              <a:spcBef>
                <a:spcPts val="0"/>
              </a:spcBef>
              <a:defRPr/>
            </a:pPr>
            <a:r>
              <a:rPr lang="en-US" dirty="0" smtClean="0"/>
              <a:t>Estimates and inferential statistics for mean effects and slopes </a:t>
            </a:r>
            <a:r>
              <a:rPr lang="en-US" dirty="0"/>
              <a:t>come from various kinds of </a:t>
            </a:r>
            <a:r>
              <a:rPr lang="en-US" dirty="0">
                <a:solidFill>
                  <a:srgbClr val="0000FF"/>
                </a:solidFill>
              </a:rPr>
              <a:t>general linear </a:t>
            </a:r>
            <a:r>
              <a:rPr lang="en-US" dirty="0" smtClean="0">
                <a:solidFill>
                  <a:srgbClr val="0000FF"/>
                </a:solidFill>
              </a:rPr>
              <a:t>model</a:t>
            </a:r>
            <a:r>
              <a:rPr lang="en-US" dirty="0" smtClean="0"/>
              <a:t>…</a:t>
            </a:r>
            <a:endParaRPr lang="en-US" dirty="0"/>
          </a:p>
          <a:p>
            <a:pPr lvl="1">
              <a:lnSpc>
                <a:spcPct val="98000"/>
              </a:lnSpc>
              <a:defRPr/>
            </a:pPr>
            <a:r>
              <a:rPr lang="en-US" dirty="0">
                <a:solidFill>
                  <a:srgbClr val="0000FF"/>
                </a:solidFill>
              </a:rPr>
              <a:t>t </a:t>
            </a:r>
            <a:r>
              <a:rPr lang="en-US" dirty="0" smtClean="0">
                <a:solidFill>
                  <a:srgbClr val="0000FF"/>
                </a:solidFill>
              </a:rPr>
              <a:t>tests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multiple </a:t>
            </a:r>
            <a:r>
              <a:rPr lang="en-US" dirty="0">
                <a:solidFill>
                  <a:srgbClr val="0000FF"/>
                </a:solidFill>
              </a:rPr>
              <a:t>linear regression</a:t>
            </a:r>
            <a:r>
              <a:rPr lang="en-US" dirty="0"/>
              <a:t>, </a:t>
            </a:r>
            <a:r>
              <a:rPr lang="en-US" dirty="0" smtClean="0">
                <a:solidFill>
                  <a:srgbClr val="0000FF"/>
                </a:solidFill>
              </a:rPr>
              <a:t>ANOVA</a:t>
            </a:r>
            <a:r>
              <a:rPr lang="en-US" dirty="0" smtClean="0"/>
              <a:t>…</a:t>
            </a:r>
          </a:p>
          <a:p>
            <a:pPr lvl="1">
              <a:lnSpc>
                <a:spcPct val="98000"/>
              </a:lnSpc>
              <a:defRPr/>
            </a:pPr>
            <a:r>
              <a:rPr lang="en-US" dirty="0" smtClean="0"/>
              <a:t>Use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ixed</a:t>
            </a:r>
            <a:r>
              <a:rPr lang="en-US" dirty="0" smtClean="0"/>
              <a:t> linear models for </a:t>
            </a:r>
            <a:r>
              <a:rPr lang="en-US" dirty="0" smtClean="0">
                <a:solidFill>
                  <a:srgbClr val="0000FF"/>
                </a:solidFill>
              </a:rPr>
              <a:t>repeated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measures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clustering</a:t>
            </a:r>
            <a:r>
              <a:rPr lang="en-US" dirty="0" smtClean="0"/>
              <a:t>.</a:t>
            </a:r>
          </a:p>
          <a:p>
            <a:pPr lvl="1">
              <a:lnSpc>
                <a:spcPct val="98000"/>
              </a:lnSpc>
              <a:defRPr/>
            </a:pPr>
            <a:r>
              <a:rPr lang="en-US" dirty="0" smtClean="0"/>
              <a:t>Testing for </a:t>
            </a:r>
            <a:r>
              <a:rPr lang="en-US" dirty="0" smtClean="0">
                <a:solidFill>
                  <a:srgbClr val="0000FF"/>
                </a:solidFill>
              </a:rPr>
              <a:t>normality</a:t>
            </a:r>
            <a:r>
              <a:rPr lang="en-US" dirty="0" smtClean="0"/>
              <a:t> is pointless, but </a:t>
            </a:r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niformity</a:t>
            </a:r>
            <a:r>
              <a:rPr lang="en-US" dirty="0" smtClean="0"/>
              <a:t> is the real issue.</a:t>
            </a:r>
          </a:p>
          <a:p>
            <a:pPr lvl="2">
              <a:lnSpc>
                <a:spcPct val="98000"/>
              </a:lnSpc>
              <a:defRPr/>
            </a:pPr>
            <a:r>
              <a:rPr lang="en-US" dirty="0" smtClean="0"/>
              <a:t>Many effects are more uniform when estimated as percents or ratios via analysis of the </a:t>
            </a:r>
            <a:r>
              <a:rPr lang="en-US" dirty="0" smtClean="0">
                <a:solidFill>
                  <a:srgbClr val="0000FF"/>
                </a:solidFill>
              </a:rPr>
              <a:t>log-transformed</a:t>
            </a:r>
            <a:r>
              <a:rPr lang="en-US" dirty="0" smtClean="0"/>
              <a:t> dependent variable.</a:t>
            </a:r>
          </a:p>
          <a:p>
            <a:pPr lvl="1">
              <a:lnSpc>
                <a:spcPct val="98000"/>
              </a:lnSpc>
              <a:defRPr/>
            </a:pPr>
            <a:r>
              <a:rPr lang="en-US" dirty="0" smtClean="0">
                <a:solidFill>
                  <a:srgbClr val="0000FF"/>
                </a:solidFill>
              </a:rPr>
              <a:t>Bootstrapping</a:t>
            </a:r>
            <a:r>
              <a:rPr lang="en-US" dirty="0" smtClean="0"/>
              <a:t> of confidence limits works with difficult data.</a:t>
            </a:r>
            <a:endParaRPr lang="en-US" dirty="0"/>
          </a:p>
          <a:p>
            <a:pPr>
              <a:lnSpc>
                <a:spcPct val="98000"/>
              </a:lnSpc>
              <a:defRPr/>
            </a:pPr>
            <a:r>
              <a:rPr lang="en-US" dirty="0"/>
              <a:t>R</a:t>
            </a:r>
            <a:r>
              <a:rPr lang="en-US" dirty="0" smtClean="0"/>
              <a:t>atios of odds, hazards and counts need various </a:t>
            </a:r>
            <a:r>
              <a:rPr lang="en-US" dirty="0"/>
              <a:t>kinds of </a:t>
            </a:r>
            <a:r>
              <a:rPr lang="en-US" dirty="0" smtClean="0">
                <a:solidFill>
                  <a:srgbClr val="0000FF"/>
                </a:solidFill>
              </a:rPr>
              <a:t>general</a:t>
            </a:r>
            <a:r>
              <a:rPr lang="en-US" b="1" i="1" dirty="0" smtClean="0">
                <a:solidFill>
                  <a:srgbClr val="0000FF"/>
                </a:solidFill>
              </a:rPr>
              <a:t>ized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linear </a:t>
            </a:r>
            <a:r>
              <a:rPr lang="en-US" dirty="0" smtClean="0">
                <a:solidFill>
                  <a:srgbClr val="0000FF"/>
                </a:solidFill>
              </a:rPr>
              <a:t>model</a:t>
            </a:r>
            <a:r>
              <a:rPr lang="en-US" dirty="0" smtClean="0"/>
              <a:t>…</a:t>
            </a:r>
            <a:endParaRPr lang="en-US" dirty="0"/>
          </a:p>
          <a:p>
            <a:pPr lvl="1">
              <a:lnSpc>
                <a:spcPct val="98000"/>
              </a:lnSpc>
              <a:defRPr/>
            </a:pPr>
            <a:r>
              <a:rPr lang="en-US" dirty="0" smtClean="0"/>
              <a:t>All include log transformation to estimate ratios.</a:t>
            </a:r>
          </a:p>
          <a:p>
            <a:pPr lvl="1">
              <a:lnSpc>
                <a:spcPct val="98000"/>
              </a:lnSpc>
              <a:defRPr/>
            </a:pPr>
            <a:r>
              <a:rPr lang="en-US" dirty="0" smtClean="0">
                <a:solidFill>
                  <a:srgbClr val="0000FF"/>
                </a:solidFill>
              </a:rPr>
              <a:t>Logistic (log-odds) regression</a:t>
            </a:r>
            <a:r>
              <a:rPr lang="en-US" dirty="0" smtClean="0"/>
              <a:t> for odds, </a:t>
            </a:r>
            <a:r>
              <a:rPr lang="en-US" dirty="0" smtClean="0">
                <a:solidFill>
                  <a:srgbClr val="0000FF"/>
                </a:solidFill>
              </a:rPr>
              <a:t>log-hazard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Cox  regression</a:t>
            </a:r>
            <a:r>
              <a:rPr lang="en-US" dirty="0" smtClean="0"/>
              <a:t> for hazards, </a:t>
            </a:r>
            <a:r>
              <a:rPr lang="en-US" dirty="0" smtClean="0">
                <a:solidFill>
                  <a:srgbClr val="0000FF"/>
                </a:solidFill>
              </a:rPr>
              <a:t>Poisson (log-count) regression</a:t>
            </a:r>
            <a:r>
              <a:rPr lang="en-US" dirty="0" smtClean="0"/>
              <a:t> for counts.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02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55563"/>
            <a:ext cx="8912225" cy="6685805"/>
          </a:xfrm>
        </p:spPr>
        <p:txBody>
          <a:bodyPr/>
          <a:lstStyle/>
          <a:p>
            <a:pPr marL="271463" indent="-271463">
              <a:lnSpc>
                <a:spcPct val="94000"/>
              </a:lnSpc>
            </a:pPr>
            <a:r>
              <a:rPr lang="en-NZ" b="1" dirty="0" smtClean="0">
                <a:solidFill>
                  <a:srgbClr val="0000FF"/>
                </a:solidFill>
              </a:rPr>
              <a:t>Simple statistic</a:t>
            </a:r>
            <a:r>
              <a:rPr lang="en-NZ" dirty="0" smtClean="0"/>
              <a:t>: an aspect of a set of values of one variable.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Sample size</a:t>
            </a:r>
            <a:r>
              <a:rPr lang="en-NZ" dirty="0" smtClean="0"/>
              <a:t> (n): the number of values.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Mean</a:t>
            </a:r>
            <a:r>
              <a:rPr lang="en-NZ" dirty="0" smtClean="0"/>
              <a:t>: the average value or </a:t>
            </a:r>
            <a:r>
              <a:rPr lang="en-NZ" dirty="0" err="1" smtClean="0"/>
              <a:t>center</a:t>
            </a:r>
            <a:r>
              <a:rPr lang="en-NZ" dirty="0" smtClean="0"/>
              <a:t> of the values.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Standard</a:t>
            </a:r>
            <a:r>
              <a:rPr lang="en-NZ" dirty="0" smtClean="0"/>
              <a:t> </a:t>
            </a:r>
            <a:r>
              <a:rPr lang="en-NZ" dirty="0" smtClean="0">
                <a:solidFill>
                  <a:srgbClr val="0000FF"/>
                </a:solidFill>
              </a:rPr>
              <a:t>deviation</a:t>
            </a:r>
            <a:r>
              <a:rPr lang="en-NZ" dirty="0" smtClean="0"/>
              <a:t> (SD): the average scatter around the mean.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/>
              <a:t>Used to evaluate magnitudes of differences in means.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Standard error of the mean</a:t>
            </a:r>
            <a:r>
              <a:rPr lang="en-NZ" dirty="0" smtClean="0"/>
              <a:t> (SD/</a:t>
            </a:r>
            <a:r>
              <a:rPr lang="en-NZ" dirty="0" smtClean="0">
                <a:sym typeface="Symbol" pitchFamily="18" charset="2"/>
              </a:rPr>
              <a:t>n): the expected variation in the mean with resampling. 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>
                <a:sym typeface="Symbol" pitchFamily="18" charset="2"/>
              </a:rPr>
              <a:t>A tricky statistical </a:t>
            </a:r>
            <a:r>
              <a:rPr lang="en-NZ" dirty="0">
                <a:solidFill>
                  <a:srgbClr val="0000FF"/>
                </a:solidFill>
                <a:sym typeface="Symbol" pitchFamily="18" charset="2"/>
              </a:rPr>
              <a:t>dinosaur</a:t>
            </a:r>
            <a:r>
              <a:rPr lang="en-NZ" dirty="0" smtClean="0">
                <a:sym typeface="Symbol" pitchFamily="18" charset="2"/>
              </a:rPr>
              <a:t>. Do not use it!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Quantiles</a:t>
            </a:r>
            <a:r>
              <a:rPr lang="en-NZ" dirty="0" smtClean="0"/>
              <a:t> (median, tertiles, quartiles, quintiles…): values that divide the </a:t>
            </a:r>
            <a:r>
              <a:rPr lang="en-NZ" i="1" dirty="0" smtClean="0"/>
              <a:t>ranked</a:t>
            </a:r>
            <a:r>
              <a:rPr lang="en-NZ" dirty="0" smtClean="0"/>
              <a:t> set into 2, 3, 4, or 5 equal-sized subsets. 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/>
              <a:t>Use them when the data are skewed by large values (e.g., salaries).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/>
              <a:t>Or use them to compare subgroups. Example: blood pressure in the quintile of lowest physical activity vs each quintile of higher activity.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Proportion</a:t>
            </a:r>
            <a:r>
              <a:rPr lang="en-NZ" dirty="0" smtClean="0"/>
              <a:t> or </a:t>
            </a:r>
            <a:r>
              <a:rPr lang="en-NZ" dirty="0" smtClean="0">
                <a:solidFill>
                  <a:srgbClr val="0000FF"/>
                </a:solidFill>
              </a:rPr>
              <a:t>risk</a:t>
            </a:r>
            <a:r>
              <a:rPr lang="en-NZ" dirty="0" smtClean="0"/>
              <a:t>: the number of "events" (e.g., injured players) divided by the number of "trials" (total number of players). 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/>
              <a:t>Often expressed as a percent (= proportion×100).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Odds</a:t>
            </a:r>
            <a:r>
              <a:rPr lang="en-NZ" dirty="0"/>
              <a:t> </a:t>
            </a:r>
            <a:r>
              <a:rPr lang="en-NZ" dirty="0" smtClean="0"/>
              <a:t>and </a:t>
            </a:r>
            <a:r>
              <a:rPr lang="en-NZ" dirty="0">
                <a:solidFill>
                  <a:srgbClr val="0000FF"/>
                </a:solidFill>
              </a:rPr>
              <a:t>hazard</a:t>
            </a:r>
            <a:r>
              <a:rPr lang="en-NZ" dirty="0" smtClean="0"/>
              <a:t>: statistics related to proportions.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803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6838" y="44450"/>
            <a:ext cx="8956675" cy="585788"/>
          </a:xfrm>
        </p:spPr>
        <p:txBody>
          <a:bodyPr/>
          <a:lstStyle/>
          <a:p>
            <a:r>
              <a:rPr lang="en-US" dirty="0" smtClean="0"/>
              <a:t>Monitoring an Individual (Athlete)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6838" y="630238"/>
            <a:ext cx="8955087" cy="6175375"/>
          </a:xfrm>
        </p:spPr>
        <p:txBody>
          <a:bodyPr/>
          <a:lstStyle/>
          <a:p>
            <a:pPr eaLnBrk="1" hangingPunct="1"/>
            <a:r>
              <a:rPr lang="en-US" dirty="0" smtClean="0"/>
              <a:t>It’s usually about any </a:t>
            </a:r>
            <a:r>
              <a:rPr lang="en-US" dirty="0" smtClean="0">
                <a:solidFill>
                  <a:srgbClr val="0000FF"/>
                </a:solidFill>
              </a:rPr>
              <a:t>change</a:t>
            </a:r>
            <a:r>
              <a:rPr lang="en-US" dirty="0" smtClean="0"/>
              <a:t> since the last assessment.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subjective assessments </a:t>
            </a:r>
            <a:r>
              <a:rPr lang="en-US" dirty="0" smtClean="0"/>
              <a:t>(perceptions) of the athlete, coach, and support personnel provide important evidence.</a:t>
            </a:r>
          </a:p>
          <a:p>
            <a:pPr marL="742950" lvl="1" indent="-285750" eaLnBrk="1" hangingPunct="1"/>
            <a:r>
              <a:rPr lang="en-US" dirty="0" smtClean="0"/>
              <a:t>Their assessments of change can have high validity.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Objective </a:t>
            </a:r>
            <a:r>
              <a:rPr lang="en-US" dirty="0" smtClean="0">
                <a:solidFill>
                  <a:srgbClr val="0000FF"/>
                </a:solidFill>
              </a:rPr>
              <a:t>assessments</a:t>
            </a:r>
            <a:r>
              <a:rPr lang="en-US" dirty="0" smtClean="0"/>
              <a:t> taking into account the error or  </a:t>
            </a:r>
            <a:r>
              <a:rPr lang="en-US" dirty="0" smtClean="0"/>
              <a:t>"noise".</a:t>
            </a:r>
          </a:p>
          <a:p>
            <a:pPr marL="742950" lvl="1" indent="-285750" eaLnBrk="1" hangingPunct="1"/>
            <a:r>
              <a:rPr lang="en-US" dirty="0" smtClean="0"/>
              <a:t>The noise is represented by the standard deviation of repeated measurements: the standard (or typical) error of measurement.</a:t>
            </a:r>
          </a:p>
          <a:p>
            <a:pPr marL="742950" lvl="1" indent="-285750" eaLnBrk="1" hangingPunct="1"/>
            <a:r>
              <a:rPr lang="en-US" dirty="0" smtClean="0"/>
              <a:t>Think of </a:t>
            </a:r>
            <a:r>
              <a:rPr lang="en-US" dirty="0" smtClean="0"/>
              <a:t>the change ±1.5x or ±2x the error </a:t>
            </a:r>
            <a:r>
              <a:rPr lang="en-US" dirty="0" smtClean="0"/>
              <a:t>as the equivalent of </a:t>
            </a:r>
            <a:r>
              <a:rPr lang="en-US" dirty="0" smtClean="0"/>
              <a:t>a confidence interval </a:t>
            </a:r>
            <a:r>
              <a:rPr lang="en-US" dirty="0" smtClean="0"/>
              <a:t>for the athlete's true change. </a:t>
            </a:r>
          </a:p>
          <a:p>
            <a:pPr marL="742950" lvl="1" indent="-285750" eaLnBrk="1" hangingPunct="1"/>
            <a:r>
              <a:rPr lang="en-US" dirty="0" smtClean="0"/>
              <a:t>Assess the change visually in terms of the extent to which the interval overlaps harmful, trivial, and/or beneficial values.</a:t>
            </a:r>
          </a:p>
          <a:p>
            <a:pPr marL="742950" lvl="1" indent="-285750" eaLnBrk="1" hangingPunct="1"/>
            <a:r>
              <a:rPr lang="en-US" dirty="0" smtClean="0"/>
              <a:t>Or use </a:t>
            </a:r>
            <a:r>
              <a:rPr lang="en-US" dirty="0" smtClean="0"/>
              <a:t>a</a:t>
            </a:r>
            <a:r>
              <a:rPr lang="en-US" dirty="0" smtClean="0"/>
              <a:t> spreadsheet at Sportscience to assess the chances that the change is harmful, trivial, and/or beneficial.</a:t>
            </a:r>
            <a:endParaRPr lang="en-US" dirty="0"/>
          </a:p>
          <a:p>
            <a:pPr marL="742950" lvl="1" indent="-285750" eaLnBrk="1" hangingPunct="1"/>
            <a:r>
              <a:rPr lang="en-US" dirty="0" smtClean="0"/>
              <a:t>There is also a spreadsheet to assess the trend in multiple measurements over time when monitoring an individual.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93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3" y="15875"/>
            <a:ext cx="9032875" cy="585788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" y="577850"/>
            <a:ext cx="9029700" cy="6238875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>
                <a:solidFill>
                  <a:srgbClr val="0000FF"/>
                </a:solidFill>
              </a:rPr>
              <a:t>Inferential</a:t>
            </a:r>
            <a:r>
              <a:rPr lang="en-US" dirty="0" smtClean="0"/>
              <a:t> statistics are used to make conclusions about the </a:t>
            </a:r>
            <a:r>
              <a:rPr lang="en-US" dirty="0" smtClean="0">
                <a:solidFill>
                  <a:srgbClr val="0000FF"/>
                </a:solidFill>
              </a:rPr>
              <a:t>true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value</a:t>
            </a:r>
            <a:r>
              <a:rPr lang="en-US" dirty="0" smtClean="0"/>
              <a:t> of a simple or effect statistic derived from a </a:t>
            </a:r>
            <a:r>
              <a:rPr lang="en-US" dirty="0" smtClean="0">
                <a:solidFill>
                  <a:srgbClr val="0000FF"/>
                </a:solidFill>
              </a:rPr>
              <a:t>sample</a:t>
            </a:r>
            <a:r>
              <a:rPr lang="en-US" dirty="0" smtClean="0"/>
              <a:t>.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The inference from a </a:t>
            </a:r>
            <a:r>
              <a:rPr lang="en-US" dirty="0" smtClean="0">
                <a:solidFill>
                  <a:srgbClr val="0000FF"/>
                </a:solidFill>
              </a:rPr>
              <a:t>null-hypothesis significance test</a:t>
            </a:r>
            <a:r>
              <a:rPr lang="en-US" dirty="0" smtClean="0"/>
              <a:t> is about whether the true value of an effect statistic could be null (zero).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rgbClr val="0000FF"/>
                </a:solidFill>
              </a:rPr>
              <a:t>Magnitude-based inference</a:t>
            </a:r>
            <a:r>
              <a:rPr lang="en-US" dirty="0" smtClean="0"/>
              <a:t> addresses the issue of whether the true value could be important (beneficial and harmful, or substantial).</a:t>
            </a:r>
          </a:p>
          <a:p>
            <a:pPr>
              <a:lnSpc>
                <a:spcPct val="94000"/>
              </a:lnSpc>
            </a:pPr>
            <a:r>
              <a:rPr lang="en-US" dirty="0" smtClean="0">
                <a:solidFill>
                  <a:srgbClr val="0000FF"/>
                </a:solidFill>
              </a:rPr>
              <a:t>Effect magnitudes</a:t>
            </a:r>
            <a:r>
              <a:rPr lang="en-US" dirty="0" smtClean="0"/>
              <a:t> have key roles in research and practice.</a:t>
            </a:r>
            <a:r>
              <a:rPr lang="en-GB" dirty="0" smtClean="0"/>
              <a:t>  </a:t>
            </a:r>
          </a:p>
          <a:p>
            <a:pPr>
              <a:lnSpc>
                <a:spcPct val="94000"/>
              </a:lnSpc>
            </a:pPr>
            <a:r>
              <a:rPr lang="en-GB" dirty="0" smtClean="0"/>
              <a:t>Effects for continuous dependents are </a:t>
            </a:r>
            <a:r>
              <a:rPr lang="en-GB" dirty="0" smtClean="0">
                <a:solidFill>
                  <a:srgbClr val="0000FF"/>
                </a:solidFill>
              </a:rPr>
              <a:t>mean differences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00FF"/>
                </a:solidFill>
              </a:rPr>
              <a:t>slopes</a:t>
            </a:r>
            <a:r>
              <a:rPr lang="en-GB" dirty="0" smtClean="0"/>
              <a:t> (expressed </a:t>
            </a:r>
            <a:r>
              <a:rPr lang="en-GB" dirty="0" smtClean="0">
                <a:solidFill>
                  <a:srgbClr val="0000FF"/>
                </a:solidFill>
              </a:rPr>
              <a:t>per 2 SD</a:t>
            </a:r>
            <a:r>
              <a:rPr lang="en-GB" dirty="0" smtClean="0"/>
              <a:t> of the predictor), and </a:t>
            </a:r>
            <a:r>
              <a:rPr lang="en-GB" dirty="0" smtClean="0">
                <a:solidFill>
                  <a:srgbClr val="0000FF"/>
                </a:solidFill>
              </a:rPr>
              <a:t>correlations</a:t>
            </a:r>
            <a:r>
              <a:rPr lang="en-GB" dirty="0" smtClean="0"/>
              <a:t>.</a:t>
            </a:r>
          </a:p>
          <a:p>
            <a:pPr lvl="1">
              <a:lnSpc>
                <a:spcPct val="94000"/>
              </a:lnSpc>
            </a:pPr>
            <a:r>
              <a:rPr lang="en-GB" dirty="0" smtClean="0"/>
              <a:t>Thresholds for small, moderate, large, very large and extremely large </a:t>
            </a:r>
            <a:r>
              <a:rPr lang="en-GB" dirty="0" smtClean="0">
                <a:solidFill>
                  <a:srgbClr val="0000FF"/>
                </a:solidFill>
              </a:rPr>
              <a:t>standardized mean differences: 0.20, 0.60, 1.2, 2.0, 4.0</a:t>
            </a:r>
            <a:r>
              <a:rPr lang="en-GB" dirty="0" smtClean="0"/>
              <a:t>. </a:t>
            </a:r>
          </a:p>
          <a:p>
            <a:pPr lvl="1">
              <a:lnSpc>
                <a:spcPct val="94000"/>
              </a:lnSpc>
            </a:pPr>
            <a:r>
              <a:rPr lang="en-GB" dirty="0" smtClean="0"/>
              <a:t>Thresholds for </a:t>
            </a:r>
            <a:r>
              <a:rPr lang="en-GB" dirty="0" smtClean="0">
                <a:solidFill>
                  <a:srgbClr val="0000FF"/>
                </a:solidFill>
              </a:rPr>
              <a:t>correlations: 0.10, 0.30, 0.50, 0.70, 0.90</a:t>
            </a:r>
            <a:r>
              <a:rPr lang="en-GB" dirty="0" smtClean="0"/>
              <a:t>.</a:t>
            </a:r>
          </a:p>
          <a:p>
            <a:pPr>
              <a:lnSpc>
                <a:spcPct val="94000"/>
              </a:lnSpc>
            </a:pPr>
            <a:r>
              <a:rPr lang="en-GB" dirty="0" smtClean="0"/>
              <a:t>Magnitude thresholds for </a:t>
            </a:r>
            <a:r>
              <a:rPr lang="en-GB" dirty="0" smtClean="0">
                <a:solidFill>
                  <a:srgbClr val="0000FF"/>
                </a:solidFill>
              </a:rPr>
              <a:t>ratios of proportions, hazards, counts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00FF"/>
                </a:solidFill>
              </a:rPr>
              <a:t>1.11, 1.43, 2.0, 3.3, 10</a:t>
            </a:r>
            <a:r>
              <a:rPr lang="en-GB" dirty="0" smtClean="0"/>
              <a:t> and their inverses </a:t>
            </a:r>
            <a:r>
              <a:rPr lang="en-GB" dirty="0" smtClean="0">
                <a:solidFill>
                  <a:srgbClr val="0000FF"/>
                </a:solidFill>
              </a:rPr>
              <a:t>0.9, 0.7, 0.5, 0.3, 0.1</a:t>
            </a:r>
            <a:r>
              <a:rPr lang="en-GB" dirty="0" smtClean="0"/>
              <a:t>.</a:t>
            </a:r>
          </a:p>
          <a:p>
            <a:pPr>
              <a:lnSpc>
                <a:spcPct val="94000"/>
              </a:lnSpc>
            </a:pPr>
            <a:r>
              <a:rPr lang="en-GB" dirty="0" smtClean="0"/>
              <a:t>Take </a:t>
            </a:r>
            <a:r>
              <a:rPr lang="en-GB" dirty="0" smtClean="0">
                <a:solidFill>
                  <a:srgbClr val="0000FF"/>
                </a:solidFill>
              </a:rPr>
              <a:t>noise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00FF"/>
                </a:solidFill>
              </a:rPr>
              <a:t>thresholds </a:t>
            </a:r>
            <a:r>
              <a:rPr lang="en-GB" dirty="0" smtClean="0"/>
              <a:t>into account when monitoring athletes.</a:t>
            </a:r>
          </a:p>
          <a:p>
            <a:pPr lvl="1">
              <a:lnSpc>
                <a:spcPct val="94000"/>
              </a:lnSpc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073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0"/>
            <a:ext cx="8912225" cy="6697663"/>
          </a:xfrm>
        </p:spPr>
        <p:txBody>
          <a:bodyPr/>
          <a:lstStyle/>
          <a:p>
            <a:pPr marL="271463" indent="-271463">
              <a:lnSpc>
                <a:spcPct val="94000"/>
              </a:lnSpc>
              <a:defRPr/>
            </a:pPr>
            <a:r>
              <a:rPr lang="en-NZ" b="1" dirty="0" smtClean="0">
                <a:solidFill>
                  <a:srgbClr val="0000FF"/>
                </a:solidFill>
              </a:rPr>
              <a:t>Effect statistic</a:t>
            </a:r>
            <a:r>
              <a:rPr lang="en-US" dirty="0" smtClean="0"/>
              <a:t>: a relationship </a:t>
            </a:r>
            <a:r>
              <a:rPr lang="en-US" dirty="0"/>
              <a:t>between </a:t>
            </a:r>
            <a:r>
              <a:rPr lang="en-US" dirty="0" smtClean="0"/>
              <a:t>a </a:t>
            </a:r>
            <a:r>
              <a:rPr lang="en-US" dirty="0">
                <a:solidFill>
                  <a:srgbClr val="0000FF"/>
                </a:solidFill>
              </a:rPr>
              <a:t>predictor</a:t>
            </a:r>
            <a:r>
              <a:rPr lang="en-US" dirty="0" smtClean="0"/>
              <a:t> or </a:t>
            </a:r>
            <a:r>
              <a:rPr lang="en-US" dirty="0">
                <a:solidFill>
                  <a:srgbClr val="0000FF"/>
                </a:solidFill>
              </a:rPr>
              <a:t>independent</a:t>
            </a:r>
            <a:r>
              <a:rPr lang="en-US" dirty="0" smtClean="0"/>
              <a:t> variable and a </a:t>
            </a:r>
            <a:r>
              <a:rPr lang="en-US" dirty="0">
                <a:solidFill>
                  <a:srgbClr val="0000FF"/>
                </a:solidFill>
              </a:rPr>
              <a:t>dependent</a:t>
            </a:r>
            <a:r>
              <a:rPr lang="en-US" dirty="0" smtClean="0"/>
              <a:t> or </a:t>
            </a:r>
            <a:r>
              <a:rPr lang="en-US" dirty="0">
                <a:solidFill>
                  <a:srgbClr val="0000FF"/>
                </a:solidFill>
              </a:rPr>
              <a:t>outcome</a:t>
            </a:r>
            <a:r>
              <a:rPr lang="en-US" dirty="0" smtClean="0"/>
              <a:t> variable.</a:t>
            </a:r>
          </a:p>
          <a:p>
            <a:pPr marL="541338" lvl="1" indent="-271463">
              <a:lnSpc>
                <a:spcPct val="94000"/>
              </a:lnSpc>
              <a:defRPr/>
            </a:pPr>
            <a:r>
              <a:rPr lang="en-US" dirty="0">
                <a:solidFill>
                  <a:srgbClr val="0000FF"/>
                </a:solidFill>
              </a:rPr>
              <a:t>Difference</a:t>
            </a:r>
            <a:r>
              <a:rPr lang="en-US" dirty="0" smtClean="0"/>
              <a:t> (or </a:t>
            </a:r>
            <a:r>
              <a:rPr lang="en-US" dirty="0">
                <a:solidFill>
                  <a:srgbClr val="0000FF"/>
                </a:solidFill>
              </a:rPr>
              <a:t>change</a:t>
            </a:r>
            <a:r>
              <a:rPr lang="en-US" dirty="0" smtClean="0"/>
              <a:t>) </a:t>
            </a:r>
            <a:r>
              <a:rPr lang="en-US" dirty="0">
                <a:solidFill>
                  <a:srgbClr val="0000FF"/>
                </a:solidFill>
              </a:rPr>
              <a:t>in mean</a:t>
            </a:r>
            <a:r>
              <a:rPr lang="en-US" dirty="0" smtClean="0"/>
              <a:t>: the predictor is a grouping variable and the dependent is numeric.</a:t>
            </a:r>
            <a:endParaRPr lang="en-US" dirty="0"/>
          </a:p>
          <a:p>
            <a:pPr marL="541338" lvl="1" indent="-271463">
              <a:lnSpc>
                <a:spcPct val="94000"/>
              </a:lnSpc>
              <a:defRPr/>
            </a:pPr>
            <a:r>
              <a:rPr lang="en-US" dirty="0">
                <a:solidFill>
                  <a:srgbClr val="0000FF"/>
                </a:solidFill>
              </a:rPr>
              <a:t>Slope</a:t>
            </a:r>
            <a:r>
              <a:rPr lang="en-US" dirty="0" smtClean="0"/>
              <a:t> (or </a:t>
            </a:r>
            <a:r>
              <a:rPr lang="en-US" dirty="0">
                <a:solidFill>
                  <a:srgbClr val="0000FF"/>
                </a:solidFill>
              </a:rPr>
              <a:t>gradient</a:t>
            </a:r>
            <a:r>
              <a:rPr lang="en-US" dirty="0" smtClean="0"/>
              <a:t>): the difference or change in the mean per difference in a simple linear numeric predictor.</a:t>
            </a:r>
            <a:endParaRPr lang="en-US" dirty="0"/>
          </a:p>
          <a:p>
            <a:pPr marL="541338" lvl="1" indent="-271463">
              <a:lnSpc>
                <a:spcPct val="94000"/>
              </a:lnSpc>
              <a:defRPr/>
            </a:pPr>
            <a:r>
              <a:rPr lang="en-US" dirty="0">
                <a:solidFill>
                  <a:srgbClr val="0000FF"/>
                </a:solidFill>
              </a:rPr>
              <a:t>Correlation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coefficient</a:t>
            </a:r>
            <a:r>
              <a:rPr lang="en-US" dirty="0" smtClean="0"/>
              <a:t>: another form of the slope.</a:t>
            </a:r>
            <a:endParaRPr lang="en-US" dirty="0"/>
          </a:p>
          <a:p>
            <a:pPr marL="541338" lvl="1" indent="-271463">
              <a:lnSpc>
                <a:spcPct val="94000"/>
              </a:lnSpc>
              <a:defRPr/>
            </a:pPr>
            <a:r>
              <a:rPr lang="en-US" dirty="0">
                <a:solidFill>
                  <a:srgbClr val="0000FF"/>
                </a:solidFill>
              </a:rPr>
              <a:t>Ratio of proportions, risks, odds</a:t>
            </a:r>
            <a:r>
              <a:rPr lang="en-US" dirty="0" smtClean="0"/>
              <a:t> or </a:t>
            </a:r>
            <a:r>
              <a:rPr lang="en-US" dirty="0">
                <a:solidFill>
                  <a:srgbClr val="0000FF"/>
                </a:solidFill>
              </a:rPr>
              <a:t>hazards</a:t>
            </a:r>
            <a:r>
              <a:rPr lang="en-US" dirty="0" smtClean="0"/>
              <a:t>: statistics for comparing the occurrence (presence or absence) of something in two groups.</a:t>
            </a:r>
          </a:p>
          <a:p>
            <a:pPr marL="541338" lvl="1" indent="-271463">
              <a:lnSpc>
                <a:spcPct val="94000"/>
              </a:lnSpc>
              <a:defRPr/>
            </a:pPr>
            <a:r>
              <a:rPr lang="en-US" dirty="0">
                <a:solidFill>
                  <a:srgbClr val="0000FF"/>
                </a:solidFill>
              </a:rPr>
              <a:t>Ratio of counts</a:t>
            </a:r>
            <a:r>
              <a:rPr lang="en-US" dirty="0" smtClean="0"/>
              <a:t>: statistics for comparing counts of something in two groups.</a:t>
            </a:r>
          </a:p>
          <a:p>
            <a:pPr marL="541338" lvl="1" indent="-271463">
              <a:lnSpc>
                <a:spcPct val="94000"/>
              </a:lnSpc>
              <a:defRPr/>
            </a:pPr>
            <a:r>
              <a:rPr lang="en-US" dirty="0" smtClean="0"/>
              <a:t>Other variables can be included in the analysis as </a:t>
            </a:r>
            <a:r>
              <a:rPr lang="en-US" dirty="0" smtClean="0">
                <a:solidFill>
                  <a:srgbClr val="0000FF"/>
                </a:solidFill>
              </a:rPr>
              <a:t>covariates</a:t>
            </a:r>
            <a:r>
              <a:rPr lang="en-US" dirty="0" smtClean="0"/>
              <a:t>.</a:t>
            </a:r>
          </a:p>
          <a:p>
            <a:pPr marL="561975" lvl="2" indent="0">
              <a:lnSpc>
                <a:spcPct val="94000"/>
              </a:lnSpc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Moderators</a:t>
            </a:r>
            <a:r>
              <a:rPr lang="en-US" dirty="0" smtClean="0"/>
              <a:t> or </a:t>
            </a:r>
            <a:r>
              <a:rPr lang="en-US" dirty="0">
                <a:solidFill>
                  <a:srgbClr val="0000FF"/>
                </a:solidFill>
              </a:rPr>
              <a:t>modifiers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00FF"/>
                </a:solidFill>
              </a:rPr>
              <a:t>interacted</a:t>
            </a:r>
            <a:r>
              <a:rPr lang="en-US" dirty="0" smtClean="0"/>
              <a:t> with the predictor to estimate how the effect differs between subjects. </a:t>
            </a:r>
          </a:p>
          <a:p>
            <a:pPr marL="833438" lvl="2" indent="-271463">
              <a:lnSpc>
                <a:spcPct val="94000"/>
              </a:lnSpc>
              <a:defRPr/>
            </a:pPr>
            <a:r>
              <a:rPr lang="en-US" dirty="0" smtClean="0"/>
              <a:t>Example: the modifying effect of athlete status on caffeine’s effect.</a:t>
            </a:r>
          </a:p>
          <a:p>
            <a:pPr marL="561975" lvl="2" indent="0">
              <a:lnSpc>
                <a:spcPct val="94000"/>
              </a:lnSpc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Mediators</a:t>
            </a:r>
            <a:r>
              <a:rPr lang="en-US" dirty="0" smtClean="0"/>
              <a:t> are added to try to explain the </a:t>
            </a:r>
            <a:r>
              <a:rPr lang="en-US" dirty="0">
                <a:solidFill>
                  <a:srgbClr val="0000FF"/>
                </a:solidFill>
              </a:rPr>
              <a:t>mechanism</a:t>
            </a:r>
            <a:r>
              <a:rPr lang="en-US" dirty="0" smtClean="0"/>
              <a:t> of an effect..</a:t>
            </a:r>
          </a:p>
          <a:p>
            <a:pPr marL="833438" lvl="2" indent="-271463">
              <a:lnSpc>
                <a:spcPct val="94000"/>
              </a:lnSpc>
              <a:defRPr/>
            </a:pPr>
            <a:r>
              <a:rPr lang="en-US" dirty="0" smtClean="0"/>
              <a:t>Example: how much of the effect of activity on health is due to age?</a:t>
            </a:r>
          </a:p>
          <a:p>
            <a:pPr marL="541338" lvl="1" indent="-271463">
              <a:lnSpc>
                <a:spcPct val="94000"/>
              </a:lnSpc>
              <a:defRPr/>
            </a:pPr>
            <a:endParaRPr lang="en-N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245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44463"/>
            <a:ext cx="8912225" cy="5660801"/>
          </a:xfrm>
        </p:spPr>
        <p:txBody>
          <a:bodyPr/>
          <a:lstStyle/>
          <a:p>
            <a:pPr marL="223838" indent="-271463">
              <a:lnSpc>
                <a:spcPct val="94000"/>
              </a:lnSpc>
            </a:pPr>
            <a:r>
              <a:rPr lang="en-NZ" b="1" dirty="0" smtClean="0">
                <a:solidFill>
                  <a:srgbClr val="0000FF"/>
                </a:solidFill>
              </a:rPr>
              <a:t>Inferential</a:t>
            </a:r>
            <a:r>
              <a:rPr lang="en-NZ" dirty="0" smtClean="0"/>
              <a:t> </a:t>
            </a:r>
            <a:r>
              <a:rPr lang="en-NZ" b="1" dirty="0" smtClean="0">
                <a:solidFill>
                  <a:srgbClr val="0000FF"/>
                </a:solidFill>
              </a:rPr>
              <a:t>statistic</a:t>
            </a:r>
            <a:r>
              <a:rPr lang="en-NZ" dirty="0" smtClean="0"/>
              <a:t>: an aspect of the "true" value of a simple or effect statistic derived from a </a:t>
            </a:r>
            <a:r>
              <a:rPr lang="en-NZ" dirty="0">
                <a:solidFill>
                  <a:srgbClr val="0000FF"/>
                </a:solidFill>
              </a:rPr>
              <a:t>sample</a:t>
            </a:r>
            <a:r>
              <a:rPr lang="en-NZ" dirty="0" smtClean="0"/>
              <a:t>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Confidence</a:t>
            </a:r>
            <a:r>
              <a:rPr lang="en-NZ" dirty="0" smtClean="0"/>
              <a:t> </a:t>
            </a:r>
            <a:r>
              <a:rPr lang="en-NZ" dirty="0" smtClean="0">
                <a:solidFill>
                  <a:srgbClr val="0000FF"/>
                </a:solidFill>
              </a:rPr>
              <a:t>interval</a:t>
            </a:r>
            <a:r>
              <a:rPr lang="en-NZ" dirty="0" smtClean="0"/>
              <a:t> or </a:t>
            </a:r>
            <a:r>
              <a:rPr lang="en-NZ" dirty="0" smtClean="0">
                <a:solidFill>
                  <a:srgbClr val="0000FF"/>
                </a:solidFill>
              </a:rPr>
              <a:t>limits</a:t>
            </a:r>
            <a:r>
              <a:rPr lang="en-NZ" dirty="0" smtClean="0"/>
              <a:t>: the likely range of the true value.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P value</a:t>
            </a:r>
            <a:r>
              <a:rPr lang="en-NZ" dirty="0" smtClean="0"/>
              <a:t>: provides evidence about the zero or null value of an effect.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Chance of benefit, risk of harm</a:t>
            </a:r>
            <a:r>
              <a:rPr lang="en-NZ" dirty="0" smtClean="0"/>
              <a:t>: provide evidence about the true value for making clinical decisions.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>
                <a:solidFill>
                  <a:srgbClr val="0000FF"/>
                </a:solidFill>
              </a:rPr>
              <a:t>Chances of substantially positive</a:t>
            </a:r>
            <a:r>
              <a:rPr lang="en-NZ" dirty="0" smtClean="0"/>
              <a:t>, </a:t>
            </a:r>
            <a:r>
              <a:rPr lang="en-NZ" dirty="0">
                <a:solidFill>
                  <a:srgbClr val="0000FF"/>
                </a:solidFill>
              </a:rPr>
              <a:t>substantially</a:t>
            </a:r>
            <a:r>
              <a:rPr lang="en-NZ" dirty="0" smtClean="0"/>
              <a:t> </a:t>
            </a:r>
            <a:r>
              <a:rPr lang="en-NZ" dirty="0">
                <a:solidFill>
                  <a:srgbClr val="0000FF"/>
                </a:solidFill>
              </a:rPr>
              <a:t>negative</a:t>
            </a:r>
            <a:r>
              <a:rPr lang="en-NZ" dirty="0" smtClean="0"/>
              <a:t>, and </a:t>
            </a:r>
            <a:r>
              <a:rPr lang="en-NZ" dirty="0">
                <a:solidFill>
                  <a:srgbClr val="0000FF"/>
                </a:solidFill>
              </a:rPr>
              <a:t>trivial</a:t>
            </a:r>
            <a:r>
              <a:rPr lang="en-NZ" dirty="0" smtClean="0"/>
              <a:t>: provide evidence about the true value for making non-clinical decisions</a:t>
            </a:r>
          </a:p>
          <a:p>
            <a:pPr marL="541338" lvl="1" indent="-271463">
              <a:lnSpc>
                <a:spcPct val="94000"/>
              </a:lnSpc>
            </a:pPr>
            <a:r>
              <a:rPr lang="en-NZ" dirty="0" smtClean="0">
                <a:solidFill>
                  <a:srgbClr val="0000FF"/>
                </a:solidFill>
              </a:rPr>
              <a:t>T, F, chi-squared statistics</a:t>
            </a:r>
            <a:r>
              <a:rPr lang="en-NZ" dirty="0" smtClean="0"/>
              <a:t>: these "test" statistics are used to derive the other inferential statistics.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/>
              <a:t>Only the statistician needs to know about these.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/>
              <a:t>Their values do not have any meaning in the real world.</a:t>
            </a:r>
          </a:p>
          <a:p>
            <a:pPr marL="833438" lvl="2" indent="-271463">
              <a:lnSpc>
                <a:spcPct val="94000"/>
              </a:lnSpc>
            </a:pPr>
            <a:r>
              <a:rPr lang="en-NZ" dirty="0" smtClean="0"/>
              <a:t>Do not show them in publications.</a:t>
            </a:r>
          </a:p>
          <a:p>
            <a:pPr marL="541338" lvl="1" indent="-271463">
              <a:lnSpc>
                <a:spcPct val="94000"/>
              </a:lnSpc>
            </a:pPr>
            <a:endParaRPr lang="en-US" dirty="0" smtClean="0"/>
          </a:p>
          <a:p>
            <a:pPr marL="541338" lvl="1" indent="-271463">
              <a:lnSpc>
                <a:spcPct val="94000"/>
              </a:lnSpc>
            </a:pPr>
            <a:endParaRPr lang="en-US" dirty="0" smtClean="0"/>
          </a:p>
          <a:p>
            <a:pPr marL="541338" lvl="1" indent="-271463">
              <a:lnSpc>
                <a:spcPct val="94000"/>
              </a:lnSpc>
            </a:pPr>
            <a:endParaRPr lang="en-N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125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1438" y="33338"/>
            <a:ext cx="8993187" cy="585787"/>
          </a:xfrm>
        </p:spPr>
        <p:txBody>
          <a:bodyPr tIns="36000" anchor="t"/>
          <a:lstStyle/>
          <a:p>
            <a:r>
              <a:rPr lang="en-US" dirty="0" smtClean="0"/>
              <a:t>Making Inferences (Decisions or Conclusions)</a:t>
            </a:r>
            <a:br>
              <a:rPr lang="en-US" dirty="0" smtClean="0"/>
            </a:br>
            <a:r>
              <a:rPr lang="en-US" dirty="0"/>
              <a:t>c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1438" y="542925"/>
            <a:ext cx="8991600" cy="627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Every sample gives a different value for a statistic, owing to </a:t>
            </a:r>
            <a:r>
              <a:rPr lang="en-US" dirty="0" smtClean="0">
                <a:solidFill>
                  <a:srgbClr val="0000FF"/>
                </a:solidFill>
              </a:rPr>
              <a:t>sampling variation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So, the value of a sample statistic is only an estimate of the </a:t>
            </a:r>
            <a:r>
              <a:rPr lang="en-US" dirty="0" smtClean="0">
                <a:solidFill>
                  <a:srgbClr val="0000FF"/>
                </a:solidFill>
              </a:rPr>
              <a:t>true (right, real, actual, very large sample, or population) value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people want to make an inference about the </a:t>
            </a:r>
            <a:r>
              <a:rPr lang="en-US" i="1" dirty="0" smtClean="0"/>
              <a:t>true</a:t>
            </a:r>
            <a:r>
              <a:rPr lang="en-US" dirty="0" smtClean="0"/>
              <a:t> value.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best inferential statistic for this purpose is the </a:t>
            </a:r>
            <a:r>
              <a:rPr lang="en-US" dirty="0" smtClean="0">
                <a:solidFill>
                  <a:srgbClr val="0000FF"/>
                </a:solidFill>
              </a:rPr>
              <a:t>confidence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interval</a:t>
            </a:r>
            <a:r>
              <a:rPr lang="en-US" dirty="0" smtClean="0"/>
              <a:t>: the range within which the true value is likely to fall.</a:t>
            </a:r>
          </a:p>
          <a:p>
            <a:pPr lvl="1">
              <a:lnSpc>
                <a:spcPct val="91000"/>
              </a:lnSpc>
            </a:pPr>
            <a:r>
              <a:rPr lang="en-US" dirty="0" smtClean="0"/>
              <a:t>"Likely" is usually 95%, so there is a 95% chance the true value is included in the confidence interval (and a 5% chance it is not).</a:t>
            </a:r>
          </a:p>
          <a:p>
            <a:pPr lvl="1">
              <a:lnSpc>
                <a:spcPct val="91000"/>
              </a:lnSpc>
            </a:pPr>
            <a:r>
              <a:rPr lang="en-US" dirty="0" smtClean="0">
                <a:solidFill>
                  <a:srgbClr val="0000FF"/>
                </a:solidFill>
              </a:rPr>
              <a:t>Confidence </a:t>
            </a:r>
            <a:r>
              <a:rPr lang="en-US" i="1" dirty="0" smtClean="0">
                <a:solidFill>
                  <a:srgbClr val="0000FF"/>
                </a:solidFill>
              </a:rPr>
              <a:t>limits</a:t>
            </a:r>
            <a:r>
              <a:rPr lang="en-US" dirty="0" smtClean="0"/>
              <a:t> are the lower and upper ends of the interval.</a:t>
            </a:r>
          </a:p>
          <a:p>
            <a:pPr lvl="1">
              <a:lnSpc>
                <a:spcPct val="91000"/>
              </a:lnSpc>
            </a:pPr>
            <a:r>
              <a:rPr lang="en-US" dirty="0" smtClean="0"/>
              <a:t>The limits represent how small and how large the effect "could" be.</a:t>
            </a:r>
          </a:p>
          <a:p>
            <a:pPr lvl="1">
              <a:lnSpc>
                <a:spcPct val="91000"/>
              </a:lnSpc>
            </a:pPr>
            <a:r>
              <a:rPr lang="en-US" dirty="0" smtClean="0"/>
              <a:t>All effects should be shown with a confidence interval or limits.</a:t>
            </a:r>
          </a:p>
          <a:p>
            <a:pPr lvl="1">
              <a:lnSpc>
                <a:spcPct val="91000"/>
              </a:lnSpc>
            </a:pPr>
            <a:r>
              <a:rPr lang="en-US" dirty="0" smtClean="0"/>
              <a:t>Example: the dietary treatment produced an average weight loss of 3.2 kg (95% confidence interval 1.6 to 4.8 kg).</a:t>
            </a:r>
          </a:p>
          <a:p>
            <a:pPr lvl="2">
              <a:lnSpc>
                <a:spcPct val="91000"/>
              </a:lnSpc>
            </a:pPr>
            <a:r>
              <a:rPr lang="en-US" dirty="0" smtClean="0"/>
              <a:t>The confidence interval is NOT a range of individual responses!</a:t>
            </a:r>
          </a:p>
          <a:p>
            <a:pPr lvl="1">
              <a:lnSpc>
                <a:spcPct val="91000"/>
              </a:lnSpc>
            </a:pPr>
            <a:r>
              <a:rPr lang="en-US" dirty="0" smtClean="0"/>
              <a:t>But confidence limits alone don't provide a clinical inference.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920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3" y="44450"/>
            <a:ext cx="9007475" cy="6769100"/>
          </a:xfrm>
        </p:spPr>
        <p:txBody>
          <a:bodyPr/>
          <a:lstStyle/>
          <a:p>
            <a:pPr marL="271463" indent="-271463">
              <a:lnSpc>
                <a:spcPct val="94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Statistical significance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the traditional way to make inferences.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Also known as the </a:t>
            </a:r>
            <a:r>
              <a:rPr lang="en-US" dirty="0" smtClean="0">
                <a:solidFill>
                  <a:srgbClr val="0000FF"/>
                </a:solidFill>
              </a:rPr>
              <a:t>null-hypothesis significance test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inference is all about whether the effect could be </a:t>
            </a:r>
            <a:r>
              <a:rPr lang="en-US" dirty="0" smtClean="0">
                <a:solidFill>
                  <a:srgbClr val="0000FF"/>
                </a:solidFill>
              </a:rPr>
              <a:t>zero or "null"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If the 95% confidence interval includes zero, the effect "could be zero". The effect is "statistically non-significant (at the 5% level)":</a:t>
            </a:r>
          </a:p>
          <a:p>
            <a:pPr marL="588963" lvl="1" indent="-271463">
              <a:lnSpc>
                <a:spcPct val="94000"/>
              </a:lnSpc>
            </a:pPr>
            <a:endParaRPr lang="en-US" sz="2000" dirty="0" smtClean="0"/>
          </a:p>
          <a:p>
            <a:pPr marL="588963" lvl="1" indent="-271463">
              <a:lnSpc>
                <a:spcPct val="94000"/>
              </a:lnSpc>
            </a:pPr>
            <a:endParaRPr lang="en-US" sz="2400" dirty="0" smtClean="0"/>
          </a:p>
          <a:p>
            <a:pPr marL="588963" lvl="1" indent="-271463">
              <a:lnSpc>
                <a:spcPct val="94000"/>
              </a:lnSpc>
            </a:pPr>
            <a:endParaRPr lang="en-US" sz="2400" dirty="0" smtClean="0"/>
          </a:p>
          <a:p>
            <a:pPr marL="588963" lvl="1" indent="-271463">
              <a:lnSpc>
                <a:spcPct val="94000"/>
              </a:lnSpc>
            </a:pPr>
            <a:endParaRPr lang="en-US" sz="2400" dirty="0" smtClean="0"/>
          </a:p>
          <a:p>
            <a:pPr marL="588963" lvl="1" indent="-271463">
              <a:lnSpc>
                <a:spcPct val="94000"/>
              </a:lnSpc>
            </a:pPr>
            <a:endParaRPr lang="en-US" sz="2400" dirty="0" smtClean="0"/>
          </a:p>
          <a:p>
            <a:pPr marL="588963" lvl="1" indent="-271463">
              <a:lnSpc>
                <a:spcPct val="94000"/>
              </a:lnSpc>
            </a:pPr>
            <a:endParaRPr lang="en-US" sz="1800" dirty="0" smtClean="0"/>
          </a:p>
          <a:p>
            <a:pPr marL="588963" lvl="1" indent="-271463">
              <a:lnSpc>
                <a:spcPct val="94000"/>
              </a:lnSpc>
            </a:pPr>
            <a:endParaRPr lang="en-US" sz="1800" dirty="0" smtClean="0"/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If the confidence interval does not include zero, the effect "couldn't be zero". The effect is "statistically significant (at the 5% level)". 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Statistical procedures calculate a probability or </a:t>
            </a:r>
            <a:r>
              <a:rPr lang="en-US" dirty="0" smtClean="0">
                <a:solidFill>
                  <a:srgbClr val="0000FF"/>
                </a:solidFill>
              </a:rPr>
              <a:t>p value</a:t>
            </a:r>
            <a:r>
              <a:rPr lang="en-US" dirty="0" smtClean="0"/>
              <a:t> for deciding whether an effect is significant.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p&gt;0.05 means </a:t>
            </a:r>
            <a:r>
              <a:rPr lang="en-US" i="1" dirty="0" smtClean="0"/>
              <a:t>non-significant</a:t>
            </a:r>
            <a:r>
              <a:rPr lang="en-US" dirty="0" smtClean="0"/>
              <a:t>; p&lt;0.05 means </a:t>
            </a:r>
            <a:r>
              <a:rPr lang="en-US" i="1" dirty="0" smtClean="0"/>
              <a:t>significant</a:t>
            </a:r>
            <a:r>
              <a:rPr lang="en-US" dirty="0" smtClean="0"/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73450" y="2603500"/>
            <a:ext cx="1819275" cy="1727200"/>
            <a:chOff x="3474100" y="2159137"/>
            <a:chExt cx="1817980" cy="1727868"/>
          </a:xfrm>
        </p:grpSpPr>
        <p:sp>
          <p:nvSpPr>
            <p:cNvPr id="9243" name="Rectangle 31"/>
            <p:cNvSpPr>
              <a:spLocks noChangeArrowheads="1"/>
            </p:cNvSpPr>
            <p:nvPr/>
          </p:nvSpPr>
          <p:spPr bwMode="auto">
            <a:xfrm>
              <a:off x="3474100" y="2159137"/>
              <a:ext cx="1817980" cy="172786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9244" name="Text Box 19"/>
            <p:cNvSpPr txBox="1">
              <a:spLocks noChangeArrowheads="1"/>
            </p:cNvSpPr>
            <p:nvPr/>
          </p:nvSpPr>
          <p:spPr bwMode="auto">
            <a:xfrm>
              <a:off x="3790764" y="2204864"/>
              <a:ext cx="1069268" cy="3200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positive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54200" y="2603500"/>
            <a:ext cx="1620838" cy="1728788"/>
            <a:chOff x="1854845" y="2160167"/>
            <a:chExt cx="1619582" cy="1728722"/>
          </a:xfrm>
        </p:grpSpPr>
        <p:sp>
          <p:nvSpPr>
            <p:cNvPr id="9241" name="Rectangle 37"/>
            <p:cNvSpPr>
              <a:spLocks noChangeArrowheads="1"/>
            </p:cNvSpPr>
            <p:nvPr/>
          </p:nvSpPr>
          <p:spPr bwMode="auto">
            <a:xfrm>
              <a:off x="1854845" y="2160167"/>
              <a:ext cx="1619582" cy="1728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9242" name="Text Box 18"/>
            <p:cNvSpPr txBox="1">
              <a:spLocks noChangeArrowheads="1"/>
            </p:cNvSpPr>
            <p:nvPr/>
          </p:nvSpPr>
          <p:spPr bwMode="auto">
            <a:xfrm>
              <a:off x="2086431" y="2204864"/>
              <a:ext cx="1146211" cy="3200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negative</a:t>
              </a:r>
            </a:p>
          </p:txBody>
        </p:sp>
      </p:grp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3048000" y="3163888"/>
            <a:ext cx="1524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3850" y="3025775"/>
            <a:ext cx="2654300" cy="615950"/>
            <a:chOff x="323528" y="2582617"/>
            <a:chExt cx="2655413" cy="615553"/>
          </a:xfrm>
        </p:grpSpPr>
        <p:sp>
          <p:nvSpPr>
            <p:cNvPr id="9239" name="Text Box 48"/>
            <p:cNvSpPr txBox="1">
              <a:spLocks noChangeArrowheads="1"/>
            </p:cNvSpPr>
            <p:nvPr/>
          </p:nvSpPr>
          <p:spPr bwMode="auto">
            <a:xfrm flipH="1">
              <a:off x="323528" y="2582617"/>
              <a:ext cx="2034132" cy="615553"/>
            </a:xfrm>
            <a:prstGeom prst="rect">
              <a:avLst/>
            </a:prstGeom>
            <a:solidFill>
              <a:srgbClr val="FFFF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95% confidence interval</a:t>
              </a:r>
            </a:p>
          </p:txBody>
        </p:sp>
        <p:sp>
          <p:nvSpPr>
            <p:cNvPr id="9240" name="Line 43"/>
            <p:cNvSpPr>
              <a:spLocks noChangeShapeType="1"/>
            </p:cNvSpPr>
            <p:nvPr/>
          </p:nvSpPr>
          <p:spPr bwMode="auto">
            <a:xfrm>
              <a:off x="2429668" y="2720656"/>
              <a:ext cx="549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48"/>
          <p:cNvSpPr txBox="1">
            <a:spLocks noChangeArrowheads="1"/>
          </p:cNvSpPr>
          <p:nvPr/>
        </p:nvSpPr>
        <p:spPr bwMode="auto">
          <a:xfrm flipH="1">
            <a:off x="4703763" y="3009900"/>
            <a:ext cx="3109912" cy="307975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statistically non-significant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3695700" y="3617913"/>
            <a:ext cx="1524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 flipH="1">
            <a:off x="5238750" y="3414713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statistically significant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979613" y="4078288"/>
            <a:ext cx="10541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 flipH="1">
            <a:off x="3573463" y="3924300"/>
            <a:ext cx="2582862" cy="307975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statistically significant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 flipH="1">
            <a:off x="7761288" y="2963863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(p=0.31)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 flipH="1">
            <a:off x="7812088" y="3414713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(p=0.02)</a:t>
            </a: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 flipH="1">
            <a:off x="6084888" y="3867150"/>
            <a:ext cx="131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(p=0.003)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54200" y="2166938"/>
            <a:ext cx="5813425" cy="2609850"/>
            <a:chOff x="1854845" y="1723855"/>
            <a:chExt cx="5813499" cy="2609311"/>
          </a:xfrm>
        </p:grpSpPr>
        <p:sp>
          <p:nvSpPr>
            <p:cNvPr id="9233" name="Line 39"/>
            <p:cNvSpPr>
              <a:spLocks noChangeShapeType="1"/>
            </p:cNvSpPr>
            <p:nvPr/>
          </p:nvSpPr>
          <p:spPr bwMode="auto">
            <a:xfrm>
              <a:off x="1854845" y="3884777"/>
              <a:ext cx="3437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34" name="Line 40"/>
            <p:cNvSpPr>
              <a:spLocks noChangeShapeType="1"/>
            </p:cNvSpPr>
            <p:nvPr/>
          </p:nvSpPr>
          <p:spPr bwMode="auto">
            <a:xfrm>
              <a:off x="3476103" y="2160166"/>
              <a:ext cx="0" cy="17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41"/>
            <p:cNvSpPr txBox="1">
              <a:spLocks noChangeArrowheads="1"/>
            </p:cNvSpPr>
            <p:nvPr/>
          </p:nvSpPr>
          <p:spPr bwMode="auto">
            <a:xfrm>
              <a:off x="2092522" y="3933056"/>
              <a:ext cx="55758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value of effect statistic</a:t>
              </a:r>
              <a:r>
                <a:rPr lang="en-US" sz="2500">
                  <a:solidFill>
                    <a:srgbClr val="A50021"/>
                  </a:solidFill>
                  <a:latin typeface="Arial Narrow" pitchFamily="34" charset="0"/>
                </a:rPr>
                <a:t> (e.g., change in weight)</a:t>
              </a:r>
            </a:p>
          </p:txBody>
        </p:sp>
        <p:grpSp>
          <p:nvGrpSpPr>
            <p:cNvPr id="9236" name="Group 14"/>
            <p:cNvGrpSpPr>
              <a:grpSpLocks/>
            </p:cNvGrpSpPr>
            <p:nvPr/>
          </p:nvGrpSpPr>
          <p:grpSpPr bwMode="auto">
            <a:xfrm>
              <a:off x="1978680" y="1723855"/>
              <a:ext cx="1495429" cy="436313"/>
              <a:chOff x="1532" y="2947"/>
              <a:chExt cx="942" cy="401"/>
            </a:xfrm>
          </p:grpSpPr>
          <p:sp>
            <p:nvSpPr>
              <p:cNvPr id="9237" name="Text Box 15"/>
              <p:cNvSpPr txBox="1">
                <a:spLocks noChangeArrowheads="1"/>
              </p:cNvSpPr>
              <p:nvPr/>
            </p:nvSpPr>
            <p:spPr bwMode="auto">
              <a:xfrm>
                <a:off x="1532" y="2947"/>
                <a:ext cx="835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lnSpc>
                    <a:spcPct val="80000"/>
                  </a:lnSpc>
                </a:pPr>
                <a:r>
                  <a:rPr lang="en-US">
                    <a:latin typeface="Arial Narrow" pitchFamily="34" charset="0"/>
                  </a:rPr>
                  <a:t>zero or null</a:t>
                </a:r>
              </a:p>
            </p:txBody>
          </p:sp>
          <p:sp>
            <p:nvSpPr>
              <p:cNvPr id="9238" name="Freeform 16"/>
              <p:cNvSpPr>
                <a:spLocks/>
              </p:cNvSpPr>
              <p:nvPr/>
            </p:nvSpPr>
            <p:spPr bwMode="auto">
              <a:xfrm>
                <a:off x="2339" y="3104"/>
                <a:ext cx="135" cy="244"/>
              </a:xfrm>
              <a:custGeom>
                <a:avLst/>
                <a:gdLst>
                  <a:gd name="T0" fmla="*/ 135 w 10011"/>
                  <a:gd name="T1" fmla="*/ 244 h 10000"/>
                  <a:gd name="T2" fmla="*/ 131 w 10011"/>
                  <a:gd name="T3" fmla="*/ 192 h 10000"/>
                  <a:gd name="T4" fmla="*/ 101 w 10011"/>
                  <a:gd name="T5" fmla="*/ 49 h 10000"/>
                  <a:gd name="T6" fmla="*/ 0 w 10011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11" h="10000">
                    <a:moveTo>
                      <a:pt x="10000" y="10000"/>
                    </a:moveTo>
                    <a:cubicBezTo>
                      <a:pt x="9970" y="9660"/>
                      <a:pt x="10146" y="9192"/>
                      <a:pt x="9724" y="7861"/>
                    </a:cubicBezTo>
                    <a:cubicBezTo>
                      <a:pt x="9302" y="6530"/>
                      <a:pt x="9996" y="3147"/>
                      <a:pt x="7469" y="2016"/>
                    </a:cubicBezTo>
                    <a:cubicBezTo>
                      <a:pt x="5895" y="632"/>
                      <a:pt x="2522" y="509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48"/>
          <p:cNvSpPr txBox="1">
            <a:spLocks noChangeArrowheads="1"/>
          </p:cNvSpPr>
          <p:nvPr/>
        </p:nvSpPr>
        <p:spPr bwMode="auto">
          <a:xfrm flipH="1">
            <a:off x="5724525" y="2217738"/>
            <a:ext cx="3109913" cy="6334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latin typeface="Arial Narrow" pitchFamily="34" charset="0"/>
              </a:rPr>
              <a:t>Researchers using p values should show exact values.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023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  <p:bldP spid="17" grpId="0" animBg="1"/>
      <p:bldP spid="21" grpId="0" animBg="1"/>
      <p:bldP spid="22" grpId="0" animBg="1"/>
      <p:bldP spid="24" grpId="0"/>
      <p:bldP spid="25" grpId="0" animBg="1"/>
      <p:bldP spid="26" grpId="0" animBg="1"/>
      <p:bldP spid="28" grpId="0"/>
      <p:bldP spid="29" grpId="0"/>
      <p:bldP spid="30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" y="44450"/>
            <a:ext cx="8980488" cy="6336878"/>
          </a:xfrm>
        </p:spPr>
        <p:txBody>
          <a:bodyPr/>
          <a:lstStyle/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exact definition of the p value is hard to understand.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I will not explain, because I do not want you to use p values.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People usually interpret non-significant as "no real effect" and significant as "a real effect".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These interpretations apply only if the study was done with the right sample size. 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But even then, they are do not properly represent the uncertainty.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And you often do not know if the sample size is right.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Attempts to address this problem with </a:t>
            </a:r>
            <a:r>
              <a:rPr lang="en-US" dirty="0" smtClean="0">
                <a:solidFill>
                  <a:srgbClr val="0000FF"/>
                </a:solidFill>
              </a:rPr>
              <a:t>post-hoc power calculations</a:t>
            </a:r>
            <a:r>
              <a:rPr lang="en-US" dirty="0" smtClean="0"/>
              <a:t> are rare, generally wrong, and too hard to understand.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So the only safe interpretation is whether the effect could be zero.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But the issue for the practitioner is not whether the effect could be </a:t>
            </a:r>
            <a:r>
              <a:rPr lang="en-US" i="1" dirty="0">
                <a:solidFill>
                  <a:srgbClr val="0000FF"/>
                </a:solidFill>
              </a:rPr>
              <a:t>zero</a:t>
            </a:r>
            <a:r>
              <a:rPr lang="en-US" dirty="0" smtClean="0"/>
              <a:t>, but whether the effect could be </a:t>
            </a:r>
            <a:r>
              <a:rPr lang="en-US" i="1" dirty="0">
                <a:solidFill>
                  <a:srgbClr val="0000FF"/>
                </a:solidFill>
              </a:rPr>
              <a:t>important</a:t>
            </a:r>
            <a:r>
              <a:rPr lang="en-US" dirty="0" smtClean="0"/>
              <a:t>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i="1" dirty="0">
                <a:solidFill>
                  <a:srgbClr val="0000FF"/>
                </a:solidFill>
              </a:rPr>
              <a:t>Important</a:t>
            </a:r>
            <a:r>
              <a:rPr lang="en-US" sz="2400" dirty="0" smtClean="0"/>
              <a:t> </a:t>
            </a:r>
            <a:r>
              <a:rPr lang="en-US" dirty="0" smtClean="0"/>
              <a:t>has two meanings: </a:t>
            </a:r>
            <a:r>
              <a:rPr lang="en-US" dirty="0" smtClean="0">
                <a:solidFill>
                  <a:srgbClr val="0000FF"/>
                </a:solidFill>
              </a:rPr>
              <a:t>beneficial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harmful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confidence interval</a:t>
            </a:r>
            <a:r>
              <a:rPr lang="en-US" dirty="0" smtClean="0"/>
              <a:t> addresses this issue, when clinically important values for benefit and harm are taken into account.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589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0"/>
            <a:ext cx="8912225" cy="6769100"/>
          </a:xfrm>
        </p:spPr>
        <p:txBody>
          <a:bodyPr/>
          <a:lstStyle/>
          <a:p>
            <a:pPr marL="271463" indent="-271463">
              <a:lnSpc>
                <a:spcPct val="94000"/>
              </a:lnSpc>
            </a:pPr>
            <a:r>
              <a:rPr lang="en-US" dirty="0" smtClean="0"/>
              <a:t>Clinical or practical inferences with the </a:t>
            </a:r>
            <a:r>
              <a:rPr lang="en-US" b="1" dirty="0" smtClean="0">
                <a:solidFill>
                  <a:srgbClr val="0000FF"/>
                </a:solidFill>
              </a:rPr>
              <a:t>confidence interval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smallest </a:t>
            </a:r>
            <a:r>
              <a:rPr lang="en-US" dirty="0" smtClean="0">
                <a:solidFill>
                  <a:srgbClr val="0000FF"/>
                </a:solidFill>
              </a:rPr>
              <a:t>clinically or practically </a:t>
            </a:r>
            <a:r>
              <a:rPr lang="en-US" dirty="0">
                <a:solidFill>
                  <a:srgbClr val="0000FF"/>
                </a:solidFill>
              </a:rPr>
              <a:t>important effects</a:t>
            </a:r>
            <a:r>
              <a:rPr lang="en-US" dirty="0" smtClean="0"/>
              <a:t> define values of the effect that are beneficial, harmful and trivial.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Smallest effects for benefit and harm are equal and opposite.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Infer (decide) the outcome from the confidence interval, as follows:</a:t>
            </a:r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2813050" y="2846388"/>
            <a:ext cx="933450" cy="3435350"/>
            <a:chOff x="2812926" y="2847016"/>
            <a:chExt cx="933450" cy="3434078"/>
          </a:xfrm>
        </p:grpSpPr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2812926" y="2847016"/>
              <a:ext cx="933450" cy="3434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315" name="Line 13"/>
            <p:cNvSpPr>
              <a:spLocks noChangeShapeType="1"/>
            </p:cNvSpPr>
            <p:nvPr/>
          </p:nvSpPr>
          <p:spPr bwMode="auto">
            <a:xfrm>
              <a:off x="3284413" y="2857049"/>
              <a:ext cx="0" cy="3424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Text Box 17"/>
            <p:cNvSpPr txBox="1">
              <a:spLocks noChangeArrowheads="1"/>
            </p:cNvSpPr>
            <p:nvPr/>
          </p:nvSpPr>
          <p:spPr bwMode="auto">
            <a:xfrm>
              <a:off x="2914526" y="3029555"/>
              <a:ext cx="758825" cy="31747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trivial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60500" y="2846388"/>
            <a:ext cx="1354138" cy="3435350"/>
            <a:chOff x="1460376" y="2847016"/>
            <a:chExt cx="1353944" cy="3434078"/>
          </a:xfrm>
        </p:grpSpPr>
        <p:sp>
          <p:nvSpPr>
            <p:cNvPr id="11312" name="Rectangle 9"/>
            <p:cNvSpPr>
              <a:spLocks noChangeArrowheads="1"/>
            </p:cNvSpPr>
            <p:nvPr/>
          </p:nvSpPr>
          <p:spPr bwMode="auto">
            <a:xfrm>
              <a:off x="1460376" y="2847016"/>
              <a:ext cx="1353944" cy="343407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1313" name="Text Box 18"/>
            <p:cNvSpPr txBox="1">
              <a:spLocks noChangeArrowheads="1"/>
            </p:cNvSpPr>
            <p:nvPr/>
          </p:nvSpPr>
          <p:spPr bwMode="auto">
            <a:xfrm>
              <a:off x="1639992" y="3029555"/>
              <a:ext cx="1030288" cy="31747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harmful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743325" y="2846388"/>
            <a:ext cx="1355725" cy="3435350"/>
            <a:chOff x="3743960" y="2847016"/>
            <a:chExt cx="1354966" cy="3434078"/>
          </a:xfrm>
        </p:grpSpPr>
        <p:sp>
          <p:nvSpPr>
            <p:cNvPr id="11310" name="Rectangle 8"/>
            <p:cNvSpPr>
              <a:spLocks noChangeArrowheads="1"/>
            </p:cNvSpPr>
            <p:nvPr/>
          </p:nvSpPr>
          <p:spPr bwMode="auto">
            <a:xfrm>
              <a:off x="3743960" y="2847016"/>
              <a:ext cx="1354966" cy="343407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1311" name="Text Box 19"/>
            <p:cNvSpPr txBox="1">
              <a:spLocks noChangeArrowheads="1"/>
            </p:cNvSpPr>
            <p:nvPr/>
          </p:nvSpPr>
          <p:spPr bwMode="auto">
            <a:xfrm>
              <a:off x="3778126" y="3029555"/>
              <a:ext cx="1285875" cy="31747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beneficial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455738" y="6275388"/>
            <a:ext cx="6059487" cy="469900"/>
            <a:chOff x="1455613" y="6276048"/>
            <a:chExt cx="6059391" cy="468582"/>
          </a:xfrm>
        </p:grpSpPr>
        <p:sp>
          <p:nvSpPr>
            <p:cNvPr id="11308" name="Text Box 5"/>
            <p:cNvSpPr txBox="1">
              <a:spLocks noChangeArrowheads="1"/>
            </p:cNvSpPr>
            <p:nvPr/>
          </p:nvSpPr>
          <p:spPr bwMode="auto">
            <a:xfrm>
              <a:off x="1865444" y="6344520"/>
              <a:ext cx="5649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value of effect statistic</a:t>
              </a:r>
              <a:r>
                <a:rPr lang="en-US" sz="2500">
                  <a:solidFill>
                    <a:srgbClr val="A50021"/>
                  </a:solidFill>
                  <a:latin typeface="Arial Narrow" pitchFamily="34" charset="0"/>
                </a:rPr>
                <a:t>  (e.g., change in weight)</a:t>
              </a:r>
            </a:p>
          </p:txBody>
        </p:sp>
        <p:sp>
          <p:nvSpPr>
            <p:cNvPr id="11309" name="Line 14"/>
            <p:cNvSpPr>
              <a:spLocks noChangeShapeType="1"/>
            </p:cNvSpPr>
            <p:nvPr/>
          </p:nvSpPr>
          <p:spPr bwMode="auto">
            <a:xfrm>
              <a:off x="1455613" y="6276048"/>
              <a:ext cx="3638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3898900" y="3692525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5230813" y="3492500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use it.</a:t>
            </a: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3492500" y="4022725"/>
            <a:ext cx="117157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5230813" y="3822700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use it.</a:t>
            </a:r>
          </a:p>
        </p:txBody>
      </p:sp>
      <p:sp>
        <p:nvSpPr>
          <p:cNvPr id="73" name="Line 26"/>
          <p:cNvSpPr>
            <a:spLocks noChangeShapeType="1"/>
          </p:cNvSpPr>
          <p:nvPr/>
        </p:nvSpPr>
        <p:spPr bwMode="auto">
          <a:xfrm>
            <a:off x="2998788" y="4702175"/>
            <a:ext cx="1068387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5230813" y="4502150"/>
            <a:ext cx="203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depends.</a:t>
            </a: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>
            <a:off x="3365500" y="5032375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5230813" y="4832350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don't use it.</a:t>
            </a:r>
          </a:p>
        </p:txBody>
      </p:sp>
      <p:grpSp>
        <p:nvGrpSpPr>
          <p:cNvPr id="79" name="Group 36"/>
          <p:cNvGrpSpPr>
            <a:grpSpLocks/>
          </p:cNvGrpSpPr>
          <p:nvPr/>
        </p:nvGrpSpPr>
        <p:grpSpPr bwMode="auto">
          <a:xfrm>
            <a:off x="2603500" y="5192713"/>
            <a:ext cx="4922838" cy="400050"/>
            <a:chOff x="1225" y="2573"/>
            <a:chExt cx="3101" cy="252"/>
          </a:xfrm>
        </p:grpSpPr>
        <p:sp>
          <p:nvSpPr>
            <p:cNvPr id="11306" name="Line 37"/>
            <p:cNvSpPr>
              <a:spLocks noChangeShapeType="1"/>
            </p:cNvSpPr>
            <p:nvPr/>
          </p:nvSpPr>
          <p:spPr bwMode="auto">
            <a:xfrm>
              <a:off x="1225" y="2699"/>
              <a:ext cx="62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Text Box 38"/>
            <p:cNvSpPr txBox="1">
              <a:spLocks noChangeArrowheads="1"/>
            </p:cNvSpPr>
            <p:nvPr/>
          </p:nvSpPr>
          <p:spPr bwMode="auto">
            <a:xfrm>
              <a:off x="2880" y="2573"/>
              <a:ext cx="14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Clear: don't use it.</a:t>
              </a:r>
            </a:p>
          </p:txBody>
        </p:sp>
      </p:grpSp>
      <p:grpSp>
        <p:nvGrpSpPr>
          <p:cNvPr id="83" name="Group 44"/>
          <p:cNvGrpSpPr>
            <a:grpSpLocks/>
          </p:cNvGrpSpPr>
          <p:nvPr/>
        </p:nvGrpSpPr>
        <p:grpSpPr bwMode="auto">
          <a:xfrm>
            <a:off x="1689100" y="5553075"/>
            <a:ext cx="5837238" cy="400050"/>
            <a:chOff x="649" y="2989"/>
            <a:chExt cx="3677" cy="252"/>
          </a:xfrm>
        </p:grpSpPr>
        <p:sp>
          <p:nvSpPr>
            <p:cNvPr id="11304" name="Line 45"/>
            <p:cNvSpPr>
              <a:spLocks noChangeShapeType="1"/>
            </p:cNvSpPr>
            <p:nvPr/>
          </p:nvSpPr>
          <p:spPr bwMode="auto">
            <a:xfrm>
              <a:off x="649" y="3115"/>
              <a:ext cx="62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Text Box 46"/>
            <p:cNvSpPr txBox="1">
              <a:spLocks noChangeArrowheads="1"/>
            </p:cNvSpPr>
            <p:nvPr/>
          </p:nvSpPr>
          <p:spPr bwMode="auto">
            <a:xfrm>
              <a:off x="2880" y="2989"/>
              <a:ext cx="14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Clear: don't use it.</a:t>
              </a:r>
            </a:p>
          </p:txBody>
        </p:sp>
      </p:grpSp>
      <p:sp>
        <p:nvSpPr>
          <p:cNvPr id="87" name="Line 48"/>
          <p:cNvSpPr>
            <a:spLocks noChangeShapeType="1"/>
          </p:cNvSpPr>
          <p:nvPr/>
        </p:nvSpPr>
        <p:spPr bwMode="auto">
          <a:xfrm>
            <a:off x="2527300" y="6084888"/>
            <a:ext cx="1839913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" name="Group 52"/>
          <p:cNvGrpSpPr>
            <a:grpSpLocks/>
          </p:cNvGrpSpPr>
          <p:nvPr/>
        </p:nvGrpSpPr>
        <p:grpSpPr bwMode="auto">
          <a:xfrm>
            <a:off x="1460500" y="2727325"/>
            <a:ext cx="7504113" cy="708025"/>
            <a:chOff x="505" y="1032"/>
            <a:chExt cx="4727" cy="446"/>
          </a:xfrm>
        </p:grpSpPr>
        <p:sp>
          <p:nvSpPr>
            <p:cNvPr id="11302" name="Text Box 53"/>
            <p:cNvSpPr txBox="1">
              <a:spLocks noChangeArrowheads="1"/>
            </p:cNvSpPr>
            <p:nvPr/>
          </p:nvSpPr>
          <p:spPr bwMode="auto">
            <a:xfrm>
              <a:off x="2880" y="1032"/>
              <a:ext cx="72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Clinical</a:t>
              </a:r>
              <a:br>
                <a:rPr lang="en-US" sz="2500">
                  <a:latin typeface="Arial Narrow" pitchFamily="34" charset="0"/>
                </a:rPr>
              </a:br>
              <a:r>
                <a:rPr lang="en-US" sz="2500">
                  <a:latin typeface="Arial Narrow" pitchFamily="34" charset="0"/>
                </a:rPr>
                <a:t>decision</a:t>
              </a:r>
            </a:p>
          </p:txBody>
        </p:sp>
        <p:sp>
          <p:nvSpPr>
            <p:cNvPr id="11303" name="Line 55"/>
            <p:cNvSpPr>
              <a:spLocks noChangeShapeType="1"/>
            </p:cNvSpPr>
            <p:nvPr/>
          </p:nvSpPr>
          <p:spPr bwMode="auto">
            <a:xfrm>
              <a:off x="505" y="1471"/>
              <a:ext cx="4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Line 60"/>
          <p:cNvSpPr>
            <a:spLocks noChangeShapeType="1"/>
          </p:cNvSpPr>
          <p:nvPr/>
        </p:nvSpPr>
        <p:spPr bwMode="auto">
          <a:xfrm>
            <a:off x="2998788" y="4364038"/>
            <a:ext cx="180022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Text Box 61"/>
          <p:cNvSpPr txBox="1">
            <a:spLocks noChangeArrowheads="1"/>
          </p:cNvSpPr>
          <p:nvPr/>
        </p:nvSpPr>
        <p:spPr bwMode="auto">
          <a:xfrm>
            <a:off x="5230813" y="4164013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use it.</a:t>
            </a:r>
          </a:p>
        </p:txBody>
      </p: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93738" y="2136775"/>
            <a:ext cx="2124075" cy="4144963"/>
            <a:chOff x="694290" y="2136661"/>
            <a:chExt cx="2124075" cy="4144433"/>
          </a:xfrm>
        </p:grpSpPr>
        <p:sp>
          <p:nvSpPr>
            <p:cNvPr id="11298" name="Line 12"/>
            <p:cNvSpPr>
              <a:spLocks noChangeShapeType="1"/>
            </p:cNvSpPr>
            <p:nvPr/>
          </p:nvSpPr>
          <p:spPr bwMode="auto">
            <a:xfrm>
              <a:off x="2812926" y="2857049"/>
              <a:ext cx="0" cy="3424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99" name="Group 14"/>
            <p:cNvGrpSpPr>
              <a:grpSpLocks/>
            </p:cNvGrpSpPr>
            <p:nvPr/>
          </p:nvGrpSpPr>
          <p:grpSpPr bwMode="auto">
            <a:xfrm>
              <a:off x="694290" y="2136661"/>
              <a:ext cx="2124075" cy="688975"/>
              <a:chOff x="1136" y="2914"/>
              <a:chExt cx="1338" cy="434"/>
            </a:xfrm>
          </p:grpSpPr>
          <p:sp>
            <p:nvSpPr>
              <p:cNvPr id="11300" name="Text Box 15"/>
              <p:cNvSpPr txBox="1">
                <a:spLocks noChangeArrowheads="1"/>
              </p:cNvSpPr>
              <p:nvPr/>
            </p:nvSpPr>
            <p:spPr bwMode="auto">
              <a:xfrm>
                <a:off x="1136" y="2914"/>
                <a:ext cx="123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lnSpc>
                    <a:spcPct val="80000"/>
                  </a:lnSpc>
                </a:pPr>
                <a:r>
                  <a:rPr lang="en-US">
                    <a:latin typeface="Arial Narrow" pitchFamily="34" charset="0"/>
                  </a:rPr>
                  <a:t>smallest clinically</a:t>
                </a:r>
                <a:br>
                  <a:rPr lang="en-US">
                    <a:latin typeface="Arial Narrow" pitchFamily="34" charset="0"/>
                  </a:rPr>
                </a:br>
                <a:r>
                  <a:rPr lang="en-US">
                    <a:latin typeface="Arial Narrow" pitchFamily="34" charset="0"/>
                  </a:rPr>
                  <a:t>harmful effect</a:t>
                </a:r>
              </a:p>
            </p:txBody>
          </p:sp>
          <p:sp>
            <p:nvSpPr>
              <p:cNvPr id="11301" name="Freeform 16"/>
              <p:cNvSpPr>
                <a:spLocks/>
              </p:cNvSpPr>
              <p:nvPr/>
            </p:nvSpPr>
            <p:spPr bwMode="auto">
              <a:xfrm>
                <a:off x="2339" y="3104"/>
                <a:ext cx="135" cy="244"/>
              </a:xfrm>
              <a:custGeom>
                <a:avLst/>
                <a:gdLst>
                  <a:gd name="T0" fmla="*/ 135 w 10011"/>
                  <a:gd name="T1" fmla="*/ 244 h 10000"/>
                  <a:gd name="T2" fmla="*/ 131 w 10011"/>
                  <a:gd name="T3" fmla="*/ 192 h 10000"/>
                  <a:gd name="T4" fmla="*/ 101 w 10011"/>
                  <a:gd name="T5" fmla="*/ 49 h 10000"/>
                  <a:gd name="T6" fmla="*/ 0 w 10011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11" h="10000">
                    <a:moveTo>
                      <a:pt x="10000" y="10000"/>
                    </a:moveTo>
                    <a:cubicBezTo>
                      <a:pt x="9970" y="9660"/>
                      <a:pt x="10146" y="9192"/>
                      <a:pt x="9724" y="7861"/>
                    </a:cubicBezTo>
                    <a:cubicBezTo>
                      <a:pt x="9302" y="6530"/>
                      <a:pt x="9996" y="3147"/>
                      <a:pt x="7469" y="2016"/>
                    </a:cubicBezTo>
                    <a:cubicBezTo>
                      <a:pt x="5895" y="632"/>
                      <a:pt x="2522" y="509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3744913" y="2120900"/>
            <a:ext cx="2133600" cy="4160838"/>
            <a:chOff x="3744790" y="2120797"/>
            <a:chExt cx="2133600" cy="4160297"/>
          </a:xfrm>
        </p:grpSpPr>
        <p:sp>
          <p:nvSpPr>
            <p:cNvPr id="11294" name="Line 11"/>
            <p:cNvSpPr>
              <a:spLocks noChangeShapeType="1"/>
            </p:cNvSpPr>
            <p:nvPr/>
          </p:nvSpPr>
          <p:spPr bwMode="auto">
            <a:xfrm>
              <a:off x="3746376" y="2857049"/>
              <a:ext cx="0" cy="3424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95" name="Group 17"/>
            <p:cNvGrpSpPr>
              <a:grpSpLocks/>
            </p:cNvGrpSpPr>
            <p:nvPr/>
          </p:nvGrpSpPr>
          <p:grpSpPr bwMode="auto">
            <a:xfrm>
              <a:off x="3744790" y="2120797"/>
              <a:ext cx="2133600" cy="704851"/>
              <a:chOff x="3062" y="2904"/>
              <a:chExt cx="1344" cy="444"/>
            </a:xfrm>
          </p:grpSpPr>
          <p:sp>
            <p:nvSpPr>
              <p:cNvPr id="11296" name="Text Box 18"/>
              <p:cNvSpPr txBox="1">
                <a:spLocks noChangeArrowheads="1"/>
              </p:cNvSpPr>
              <p:nvPr/>
            </p:nvSpPr>
            <p:spPr bwMode="auto">
              <a:xfrm>
                <a:off x="3175" y="2904"/>
                <a:ext cx="123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>
                    <a:latin typeface="Arial Narrow" pitchFamily="34" charset="0"/>
                  </a:rPr>
                  <a:t>smallest clinically</a:t>
                </a:r>
                <a:br>
                  <a:rPr lang="en-US">
                    <a:latin typeface="Arial Narrow" pitchFamily="34" charset="0"/>
                  </a:rPr>
                </a:br>
                <a:r>
                  <a:rPr lang="en-US">
                    <a:latin typeface="Arial Narrow" pitchFamily="34" charset="0"/>
                  </a:rPr>
                  <a:t>beneficial effect</a:t>
                </a:r>
              </a:p>
            </p:txBody>
          </p:sp>
          <p:sp>
            <p:nvSpPr>
              <p:cNvPr id="11297" name="Freeform 19"/>
              <p:cNvSpPr>
                <a:spLocks/>
              </p:cNvSpPr>
              <p:nvPr/>
            </p:nvSpPr>
            <p:spPr bwMode="auto">
              <a:xfrm>
                <a:off x="3062" y="3106"/>
                <a:ext cx="145" cy="242"/>
              </a:xfrm>
              <a:custGeom>
                <a:avLst/>
                <a:gdLst>
                  <a:gd name="T0" fmla="*/ 1 w 10000"/>
                  <a:gd name="T1" fmla="*/ 242 h 10000"/>
                  <a:gd name="T2" fmla="*/ 5 w 10000"/>
                  <a:gd name="T3" fmla="*/ 164 h 10000"/>
                  <a:gd name="T4" fmla="*/ 48 w 10000"/>
                  <a:gd name="T5" fmla="*/ 29 h 10000"/>
                  <a:gd name="T6" fmla="*/ 145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>
                    <a:moveTo>
                      <a:pt x="40" y="10000"/>
                    </a:moveTo>
                    <a:cubicBezTo>
                      <a:pt x="89" y="9473"/>
                      <a:pt x="-214" y="8245"/>
                      <a:pt x="336" y="6780"/>
                    </a:cubicBezTo>
                    <a:cubicBezTo>
                      <a:pt x="886" y="5315"/>
                      <a:pt x="1674" y="2510"/>
                      <a:pt x="3342" y="1208"/>
                    </a:cubicBezTo>
                    <a:cubicBezTo>
                      <a:pt x="5011" y="-95"/>
                      <a:pt x="7745" y="151"/>
                      <a:pt x="1000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" name="Text Box 61"/>
          <p:cNvSpPr txBox="1">
            <a:spLocks noChangeArrowheads="1"/>
          </p:cNvSpPr>
          <p:nvPr/>
        </p:nvSpPr>
        <p:spPr bwMode="auto">
          <a:xfrm>
            <a:off x="6875463" y="4168775"/>
            <a:ext cx="153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But p&gt;0.05!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764338" y="2693988"/>
            <a:ext cx="2192337" cy="2143125"/>
            <a:chOff x="6764689" y="2693814"/>
            <a:chExt cx="2191903" cy="2143924"/>
          </a:xfrm>
        </p:grpSpPr>
        <p:sp>
          <p:nvSpPr>
            <p:cNvPr id="11291" name="Text Box 57"/>
            <p:cNvSpPr txBox="1">
              <a:spLocks noChangeArrowheads="1"/>
            </p:cNvSpPr>
            <p:nvPr/>
          </p:nvSpPr>
          <p:spPr bwMode="auto">
            <a:xfrm>
              <a:off x="6764689" y="2693814"/>
              <a:ext cx="2191903" cy="387798"/>
            </a:xfrm>
            <a:prstGeom prst="rect">
              <a:avLst/>
            </a:prstGeom>
            <a:noFill/>
            <a:ln w="19050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2400">
                  <a:latin typeface="Arial Narrow" pitchFamily="34" charset="0"/>
                </a:rPr>
                <a:t>P values fail here.</a:t>
              </a:r>
            </a:p>
          </p:txBody>
        </p:sp>
        <p:cxnSp>
          <p:nvCxnSpPr>
            <p:cNvPr id="11292" name="Straight Arrow Connector 9"/>
            <p:cNvCxnSpPr>
              <a:cxnSpLocks noChangeShapeType="1"/>
              <a:endCxn id="105" idx="0"/>
            </p:cNvCxnSpPr>
            <p:nvPr/>
          </p:nvCxnSpPr>
          <p:spPr bwMode="auto">
            <a:xfrm flipH="1">
              <a:off x="7645056" y="3081612"/>
              <a:ext cx="485816" cy="1087788"/>
            </a:xfrm>
            <a:prstGeom prst="straightConnector1">
              <a:avLst/>
            </a:prstGeom>
            <a:noFill/>
            <a:ln w="19050" algn="ctr">
              <a:solidFill>
                <a:srgbClr val="FF3399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3" name="Straight Arrow Connector 110"/>
            <p:cNvCxnSpPr>
              <a:cxnSpLocks noChangeShapeType="1"/>
            </p:cNvCxnSpPr>
            <p:nvPr/>
          </p:nvCxnSpPr>
          <p:spPr bwMode="auto">
            <a:xfrm flipH="1">
              <a:off x="8388424" y="3081612"/>
              <a:ext cx="360041" cy="1756126"/>
            </a:xfrm>
            <a:prstGeom prst="straightConnector1">
              <a:avLst/>
            </a:prstGeom>
            <a:noFill/>
            <a:ln w="19050" algn="ctr">
              <a:solidFill>
                <a:srgbClr val="FF3399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7426325" y="4837113"/>
            <a:ext cx="1538288" cy="4000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But p&lt;0.05!</a:t>
            </a:r>
          </a:p>
        </p:txBody>
      </p:sp>
      <p:sp>
        <p:nvSpPr>
          <p:cNvPr id="89" name="Text Box 50"/>
          <p:cNvSpPr txBox="1">
            <a:spLocks noChangeArrowheads="1"/>
          </p:cNvSpPr>
          <p:nvPr/>
        </p:nvSpPr>
        <p:spPr bwMode="auto">
          <a:xfrm>
            <a:off x="5230813" y="5884863"/>
            <a:ext cx="351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Unclear: more data needed.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639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  <p:bldP spid="67" grpId="0" animBg="1"/>
      <p:bldP spid="70" grpId="0" animBg="1"/>
      <p:bldP spid="71" grpId="0" autoUpdateAnimBg="0"/>
      <p:bldP spid="73" grpId="0" animBg="1"/>
      <p:bldP spid="74" grpId="0"/>
      <p:bldP spid="76" grpId="0" animBg="1"/>
      <p:bldP spid="77" grpId="0" autoUpdateAnimBg="0"/>
      <p:bldP spid="87" grpId="0" animBg="1"/>
      <p:bldP spid="95" grpId="0" animBg="1"/>
      <p:bldP spid="96" grpId="0"/>
      <p:bldP spid="105" grpId="0"/>
      <p:bldP spid="104" grpId="0" animBg="1" autoUpdateAnimBg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1|6.1|10.4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6|2.4|9.6|7.5|19.3|4.3|14.9|10.3|19.1|1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|17.9|19|11.7|19.5|3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7.1|9.5|25.5|13.9|5.6|1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0.5|7.6|19.6|18.5|1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8.3|3.7|11.8|11|3.3|14.9|4.6|7.8|11.2|15.5|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5.4|3.1|1.4|7.1|12.7|1.8|1.8|2.8|2|1.2|3.2|7.6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1|5|21.3|12.2|15.2|11.1|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1|5|21.3|12.2|15.2|11.1|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|6.2|3.3|2.9|4.1|4.9|5.6|3.1|4.5|15.9|7.6|1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5.3|5.4|4.8|8.9|8.5|6.3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3.3|8.5|3|3.3|7.9|4.5|7|5.6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9.4|2.8|2.8|1.9|2.1|4.1|8.7|10.5|7.7|5.4|9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9.4|2.8|2.8|1.9|2.1|4.1|8.7|10.5|7.7|5.4|9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7.9|1|2.3|3.1|8|9.4|8.4|2|11.8|6|5.7|1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0.4|5|4.4|2.5|3.6|4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4.5|4.9|6.3|5.5|9.1|20.3|5.2|12.9|4.9|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9|12.1|10.7|13|14.7|12.3|5.5|7|6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2|9.3|9.3|7.3|12.6|6.8|1.9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|2.3|1.2|2.6|5.4|12.5|3.8|3.9|11.7|14|15.3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2|10.3|12.1|3.8|11.9|10.9|6.7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|7.1|7.5|11.1|9.7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4|17.4|5.8|9.5|11.1|6.2|7.7|8.2|14.1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|4.6|6.7|13.5|11.3|1.7|2.6|6.6|9.7|3.5|11|1.3|1.1|2.3|10|5.9|0.8|0.9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7|15.5|16|7.8|7.3|3.7|10.5|5.1|8.8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9.9|9.4|5.1|3.8|2.5|2.9|1.5|2.6|10.3|3.2|7.7|3|6.6|1.4|2.5|5.3|3.2|7.5|8.2|3.3|2.7|4.3|1.3|4.3|1.9|9.9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BCBCB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E2E2"/>
      </a:accent5>
      <a:accent6>
        <a:srgbClr val="AEAEAE"/>
      </a:accent6>
      <a:hlink>
        <a:srgbClr val="4D4D4D"/>
      </a:hlink>
      <a:folHlink>
        <a:srgbClr val="86868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81113</TotalTime>
  <Words>4997</Words>
  <Application>Microsoft Office PowerPoint</Application>
  <PresentationFormat>On-screen Show (4:3)</PresentationFormat>
  <Paragraphs>532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Comic Sans MS</vt:lpstr>
      <vt:lpstr>Symbol</vt:lpstr>
      <vt:lpstr>Times</vt:lpstr>
      <vt:lpstr>Times New Roman</vt:lpstr>
      <vt:lpstr>Wingdings</vt:lpstr>
      <vt:lpstr>Wingdings 2</vt:lpstr>
      <vt:lpstr>Default Design</vt:lpstr>
      <vt:lpstr>Will Hopkins  willthekiwi@gmail.com  sportsci.org/will Victoria University, Melbourne, Australia</vt:lpstr>
      <vt:lpstr>What is a Statistic?</vt:lpstr>
      <vt:lpstr>PowerPoint Presentation</vt:lpstr>
      <vt:lpstr>PowerPoint Presentation</vt:lpstr>
      <vt:lpstr>PowerPoint Presentation</vt:lpstr>
      <vt:lpstr>Making Inferences (Decisions or Conclusions)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Magnitudes of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an Individual (Athlete)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Analysis: Introduction</dc:title>
  <dc:creator>Will Hopkins</dc:creator>
  <cp:lastModifiedBy>Will</cp:lastModifiedBy>
  <cp:revision>683</cp:revision>
  <cp:lastPrinted>2001-02-09T23:28:35Z</cp:lastPrinted>
  <dcterms:created xsi:type="dcterms:W3CDTF">2000-10-24T19:26:03Z</dcterms:created>
  <dcterms:modified xsi:type="dcterms:W3CDTF">2023-02-17T00:46:17Z</dcterms:modified>
</cp:coreProperties>
</file>